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0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58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83CC20-35B3-42F0-8B4B-0666285D7933}"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8B1DB027-D3E9-4E20-9947-240226884F35}">
      <dgm:prSet/>
      <dgm:spPr/>
      <dgm:t>
        <a:bodyPr/>
        <a:lstStyle/>
        <a:p>
          <a:r>
            <a:rPr lang="en-US" b="1" i="0"/>
            <a:t>Definition: A learning curve represents the rate of improvement in performing a task over time. </a:t>
          </a:r>
          <a:endParaRPr lang="en-US"/>
        </a:p>
      </dgm:t>
    </dgm:pt>
    <dgm:pt modelId="{6C22CD75-C627-4AB1-A9FE-6A82263ED0E6}" type="parTrans" cxnId="{7296A152-C379-4F8C-A428-2B0257310779}">
      <dgm:prSet/>
      <dgm:spPr/>
      <dgm:t>
        <a:bodyPr/>
        <a:lstStyle/>
        <a:p>
          <a:endParaRPr lang="en-US"/>
        </a:p>
      </dgm:t>
    </dgm:pt>
    <dgm:pt modelId="{811CD773-C8BB-47C0-AB34-C918BE5F6910}" type="sibTrans" cxnId="{7296A152-C379-4F8C-A428-2B0257310779}">
      <dgm:prSet/>
      <dgm:spPr/>
      <dgm:t>
        <a:bodyPr/>
        <a:lstStyle/>
        <a:p>
          <a:endParaRPr lang="en-US"/>
        </a:p>
      </dgm:t>
    </dgm:pt>
    <dgm:pt modelId="{74679431-236F-40F0-BCAA-8CF73F164232}">
      <dgm:prSet/>
      <dgm:spPr/>
      <dgm:t>
        <a:bodyPr/>
        <a:lstStyle/>
        <a:p>
          <a:r>
            <a:rPr lang="en-US" b="1" i="0"/>
            <a:t>Application: In a just culture, the learning curve reflects the time and effort required to shift organizational mindset and behaviors. </a:t>
          </a:r>
          <a:endParaRPr lang="en-US"/>
        </a:p>
      </dgm:t>
    </dgm:pt>
    <dgm:pt modelId="{61953F92-87C5-4966-84AC-FFE5D3A1A08A}" type="parTrans" cxnId="{35E591A9-0E31-44A3-831F-84DB8BEB2226}">
      <dgm:prSet/>
      <dgm:spPr/>
      <dgm:t>
        <a:bodyPr/>
        <a:lstStyle/>
        <a:p>
          <a:endParaRPr lang="en-US"/>
        </a:p>
      </dgm:t>
    </dgm:pt>
    <dgm:pt modelId="{67C994C1-2CF5-4ED1-AA22-0612A7C5688E}" type="sibTrans" cxnId="{35E591A9-0E31-44A3-831F-84DB8BEB2226}">
      <dgm:prSet/>
      <dgm:spPr/>
      <dgm:t>
        <a:bodyPr/>
        <a:lstStyle/>
        <a:p>
          <a:endParaRPr lang="en-US"/>
        </a:p>
      </dgm:t>
    </dgm:pt>
    <dgm:pt modelId="{B34B3964-5558-4F50-8404-174569C2338C}" type="pres">
      <dgm:prSet presAssocID="{9783CC20-35B3-42F0-8B4B-0666285D7933}" presName="root" presStyleCnt="0">
        <dgm:presLayoutVars>
          <dgm:dir/>
          <dgm:resizeHandles val="exact"/>
        </dgm:presLayoutVars>
      </dgm:prSet>
      <dgm:spPr/>
    </dgm:pt>
    <dgm:pt modelId="{1E3FA0A2-C3CB-49D9-BD80-142A48DDFFE8}" type="pres">
      <dgm:prSet presAssocID="{8B1DB027-D3E9-4E20-9947-240226884F35}" presName="compNode" presStyleCnt="0"/>
      <dgm:spPr/>
    </dgm:pt>
    <dgm:pt modelId="{3AE356FB-C399-4AA1-8CB6-607F692571FF}" type="pres">
      <dgm:prSet presAssocID="{8B1DB027-D3E9-4E20-9947-240226884F3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opwatch"/>
        </a:ext>
      </dgm:extLst>
    </dgm:pt>
    <dgm:pt modelId="{06BB29F6-A6E6-4457-BECD-DC374922C6F4}" type="pres">
      <dgm:prSet presAssocID="{8B1DB027-D3E9-4E20-9947-240226884F35}" presName="spaceRect" presStyleCnt="0"/>
      <dgm:spPr/>
    </dgm:pt>
    <dgm:pt modelId="{0850382B-5938-4B3A-A724-B2AA03312AA8}" type="pres">
      <dgm:prSet presAssocID="{8B1DB027-D3E9-4E20-9947-240226884F35}" presName="textRect" presStyleLbl="revTx" presStyleIdx="0" presStyleCnt="2">
        <dgm:presLayoutVars>
          <dgm:chMax val="1"/>
          <dgm:chPref val="1"/>
        </dgm:presLayoutVars>
      </dgm:prSet>
      <dgm:spPr/>
    </dgm:pt>
    <dgm:pt modelId="{66F1F610-5BE7-4255-AFF7-D1D10BC32EBA}" type="pres">
      <dgm:prSet presAssocID="{811CD773-C8BB-47C0-AB34-C918BE5F6910}" presName="sibTrans" presStyleCnt="0"/>
      <dgm:spPr/>
    </dgm:pt>
    <dgm:pt modelId="{AE0C175C-5EDB-40A5-A4A7-FB816F8DF36D}" type="pres">
      <dgm:prSet presAssocID="{74679431-236F-40F0-BCAA-8CF73F164232}" presName="compNode" presStyleCnt="0"/>
      <dgm:spPr/>
    </dgm:pt>
    <dgm:pt modelId="{B62053EA-1FDC-4B56-9983-32A80FE386DB}" type="pres">
      <dgm:prSet presAssocID="{74679431-236F-40F0-BCAA-8CF73F16423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ght Bulb and Gear"/>
        </a:ext>
      </dgm:extLst>
    </dgm:pt>
    <dgm:pt modelId="{B21DBE24-98F3-45D7-817A-E6CF66D9275F}" type="pres">
      <dgm:prSet presAssocID="{74679431-236F-40F0-BCAA-8CF73F164232}" presName="spaceRect" presStyleCnt="0"/>
      <dgm:spPr/>
    </dgm:pt>
    <dgm:pt modelId="{09895515-AA82-4F45-B297-71147FF4FBC9}" type="pres">
      <dgm:prSet presAssocID="{74679431-236F-40F0-BCAA-8CF73F164232}" presName="textRect" presStyleLbl="revTx" presStyleIdx="1" presStyleCnt="2">
        <dgm:presLayoutVars>
          <dgm:chMax val="1"/>
          <dgm:chPref val="1"/>
        </dgm:presLayoutVars>
      </dgm:prSet>
      <dgm:spPr/>
    </dgm:pt>
  </dgm:ptLst>
  <dgm:cxnLst>
    <dgm:cxn modelId="{FD2B8536-AAB9-453F-BB7A-CCE0C270124D}" type="presOf" srcId="{8B1DB027-D3E9-4E20-9947-240226884F35}" destId="{0850382B-5938-4B3A-A724-B2AA03312AA8}" srcOrd="0" destOrd="0" presId="urn:microsoft.com/office/officeart/2018/2/layout/IconLabelList"/>
    <dgm:cxn modelId="{818F9F5D-D401-436B-9BEB-2F67065C7687}" type="presOf" srcId="{9783CC20-35B3-42F0-8B4B-0666285D7933}" destId="{B34B3964-5558-4F50-8404-174569C2338C}" srcOrd="0" destOrd="0" presId="urn:microsoft.com/office/officeart/2018/2/layout/IconLabelList"/>
    <dgm:cxn modelId="{7296A152-C379-4F8C-A428-2B0257310779}" srcId="{9783CC20-35B3-42F0-8B4B-0666285D7933}" destId="{8B1DB027-D3E9-4E20-9947-240226884F35}" srcOrd="0" destOrd="0" parTransId="{6C22CD75-C627-4AB1-A9FE-6A82263ED0E6}" sibTransId="{811CD773-C8BB-47C0-AB34-C918BE5F6910}"/>
    <dgm:cxn modelId="{35E591A9-0E31-44A3-831F-84DB8BEB2226}" srcId="{9783CC20-35B3-42F0-8B4B-0666285D7933}" destId="{74679431-236F-40F0-BCAA-8CF73F164232}" srcOrd="1" destOrd="0" parTransId="{61953F92-87C5-4966-84AC-FFE5D3A1A08A}" sibTransId="{67C994C1-2CF5-4ED1-AA22-0612A7C5688E}"/>
    <dgm:cxn modelId="{F283E4D8-B207-47D0-A237-0091009DBE2A}" type="presOf" srcId="{74679431-236F-40F0-BCAA-8CF73F164232}" destId="{09895515-AA82-4F45-B297-71147FF4FBC9}" srcOrd="0" destOrd="0" presId="urn:microsoft.com/office/officeart/2018/2/layout/IconLabelList"/>
    <dgm:cxn modelId="{E933C74B-B4A3-47FA-A90C-7E6F7D900810}" type="presParOf" srcId="{B34B3964-5558-4F50-8404-174569C2338C}" destId="{1E3FA0A2-C3CB-49D9-BD80-142A48DDFFE8}" srcOrd="0" destOrd="0" presId="urn:microsoft.com/office/officeart/2018/2/layout/IconLabelList"/>
    <dgm:cxn modelId="{304EB867-78CC-4852-8012-B8D744C1E67A}" type="presParOf" srcId="{1E3FA0A2-C3CB-49D9-BD80-142A48DDFFE8}" destId="{3AE356FB-C399-4AA1-8CB6-607F692571FF}" srcOrd="0" destOrd="0" presId="urn:microsoft.com/office/officeart/2018/2/layout/IconLabelList"/>
    <dgm:cxn modelId="{84C368C7-46B9-4574-83BE-7D51CA6B6ED3}" type="presParOf" srcId="{1E3FA0A2-C3CB-49D9-BD80-142A48DDFFE8}" destId="{06BB29F6-A6E6-4457-BECD-DC374922C6F4}" srcOrd="1" destOrd="0" presId="urn:microsoft.com/office/officeart/2018/2/layout/IconLabelList"/>
    <dgm:cxn modelId="{6E37DEB3-0BF4-473C-9167-D8D9DB11E7FF}" type="presParOf" srcId="{1E3FA0A2-C3CB-49D9-BD80-142A48DDFFE8}" destId="{0850382B-5938-4B3A-A724-B2AA03312AA8}" srcOrd="2" destOrd="0" presId="urn:microsoft.com/office/officeart/2018/2/layout/IconLabelList"/>
    <dgm:cxn modelId="{3E465408-748F-4329-970D-45648E732975}" type="presParOf" srcId="{B34B3964-5558-4F50-8404-174569C2338C}" destId="{66F1F610-5BE7-4255-AFF7-D1D10BC32EBA}" srcOrd="1" destOrd="0" presId="urn:microsoft.com/office/officeart/2018/2/layout/IconLabelList"/>
    <dgm:cxn modelId="{B1084C0E-5096-40DF-8603-8DD56AF3E5B1}" type="presParOf" srcId="{B34B3964-5558-4F50-8404-174569C2338C}" destId="{AE0C175C-5EDB-40A5-A4A7-FB816F8DF36D}" srcOrd="2" destOrd="0" presId="urn:microsoft.com/office/officeart/2018/2/layout/IconLabelList"/>
    <dgm:cxn modelId="{8D289550-C105-496D-9C3D-A068652EA410}" type="presParOf" srcId="{AE0C175C-5EDB-40A5-A4A7-FB816F8DF36D}" destId="{B62053EA-1FDC-4B56-9983-32A80FE386DB}" srcOrd="0" destOrd="0" presId="urn:microsoft.com/office/officeart/2018/2/layout/IconLabelList"/>
    <dgm:cxn modelId="{86D97DD8-5300-45F1-9E0C-8DAABAE0020D}" type="presParOf" srcId="{AE0C175C-5EDB-40A5-A4A7-FB816F8DF36D}" destId="{B21DBE24-98F3-45D7-817A-E6CF66D9275F}" srcOrd="1" destOrd="0" presId="urn:microsoft.com/office/officeart/2018/2/layout/IconLabelList"/>
    <dgm:cxn modelId="{CDECEAF3-6494-458C-B268-DBBCA339C04D}" type="presParOf" srcId="{AE0C175C-5EDB-40A5-A4A7-FB816F8DF36D}" destId="{09895515-AA82-4F45-B297-71147FF4FBC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E1805B-CFD0-4DC9-B830-B8016075F026}" type="doc">
      <dgm:prSet loTypeId="urn:microsoft.com/office/officeart/2016/7/layout/RepeatingBendingProcessNew" loCatId="process" qsTypeId="urn:microsoft.com/office/officeart/2005/8/quickstyle/simple1" qsCatId="simple" csTypeId="urn:microsoft.com/office/officeart/2005/8/colors/accent1_2" csCatId="accent1"/>
      <dgm:spPr/>
      <dgm:t>
        <a:bodyPr/>
        <a:lstStyle/>
        <a:p>
          <a:endParaRPr lang="en-US"/>
        </a:p>
      </dgm:t>
    </dgm:pt>
    <dgm:pt modelId="{46123088-E6AD-4BA6-B9A7-8D40D655317C}">
      <dgm:prSet/>
      <dgm:spPr/>
      <dgm:t>
        <a:bodyPr/>
        <a:lstStyle/>
        <a:p>
          <a:r>
            <a:rPr lang="en-US" b="1" i="0"/>
            <a:t>Initial Awareness:</a:t>
          </a:r>
          <a:r>
            <a:rPr lang="en-US" b="0" i="0"/>
            <a:t> </a:t>
          </a:r>
          <a:endParaRPr lang="en-US"/>
        </a:p>
      </dgm:t>
    </dgm:pt>
    <dgm:pt modelId="{80E88019-3B09-419C-A18D-3547906417CE}" type="parTrans" cxnId="{9F8A829A-0DA1-41DE-865F-6D64C58976E2}">
      <dgm:prSet/>
      <dgm:spPr/>
      <dgm:t>
        <a:bodyPr/>
        <a:lstStyle/>
        <a:p>
          <a:endParaRPr lang="en-US"/>
        </a:p>
      </dgm:t>
    </dgm:pt>
    <dgm:pt modelId="{C6845304-ACBE-48FD-ADAE-BB0C4B2BE2CE}" type="sibTrans" cxnId="{9F8A829A-0DA1-41DE-865F-6D64C58976E2}">
      <dgm:prSet/>
      <dgm:spPr/>
      <dgm:t>
        <a:bodyPr/>
        <a:lstStyle/>
        <a:p>
          <a:endParaRPr lang="en-US"/>
        </a:p>
      </dgm:t>
    </dgm:pt>
    <dgm:pt modelId="{BF51BF08-A110-4FD1-9890-AABA8CEA7F90}">
      <dgm:prSet/>
      <dgm:spPr/>
      <dgm:t>
        <a:bodyPr/>
        <a:lstStyle/>
        <a:p>
          <a:r>
            <a:rPr lang="en-US" b="1" i="0"/>
            <a:t>Description:</a:t>
          </a:r>
          <a:r>
            <a:rPr lang="en-US" b="0" i="0"/>
            <a:t> Introduction to just culture principles. </a:t>
          </a:r>
          <a:endParaRPr lang="en-US"/>
        </a:p>
      </dgm:t>
    </dgm:pt>
    <dgm:pt modelId="{D20FE449-5080-41DF-A8D9-C93526580B23}" type="parTrans" cxnId="{CD597A03-CD88-4664-8649-650300A017B8}">
      <dgm:prSet/>
      <dgm:spPr/>
      <dgm:t>
        <a:bodyPr/>
        <a:lstStyle/>
        <a:p>
          <a:endParaRPr lang="en-US"/>
        </a:p>
      </dgm:t>
    </dgm:pt>
    <dgm:pt modelId="{2E29930D-914C-4849-9AED-1E62E49D61E7}" type="sibTrans" cxnId="{CD597A03-CD88-4664-8649-650300A017B8}">
      <dgm:prSet/>
      <dgm:spPr/>
      <dgm:t>
        <a:bodyPr/>
        <a:lstStyle/>
        <a:p>
          <a:endParaRPr lang="en-US"/>
        </a:p>
      </dgm:t>
    </dgm:pt>
    <dgm:pt modelId="{7DB2077C-144F-45BA-B17C-BCF51029DA50}">
      <dgm:prSet/>
      <dgm:spPr/>
      <dgm:t>
        <a:bodyPr/>
        <a:lstStyle/>
        <a:p>
          <a:r>
            <a:rPr lang="en-US" b="1" i="0"/>
            <a:t>Activities:</a:t>
          </a:r>
          <a:r>
            <a:rPr lang="en-US" b="0" i="0"/>
            <a:t> Training sessions, workshops, and communication from leadership. </a:t>
          </a:r>
          <a:endParaRPr lang="en-US"/>
        </a:p>
      </dgm:t>
    </dgm:pt>
    <dgm:pt modelId="{552153E6-6C39-4668-B325-64E39A41152A}" type="parTrans" cxnId="{4C65940D-7E9A-4A3E-9CB3-A8F2730EC5F3}">
      <dgm:prSet/>
      <dgm:spPr/>
      <dgm:t>
        <a:bodyPr/>
        <a:lstStyle/>
        <a:p>
          <a:endParaRPr lang="en-US"/>
        </a:p>
      </dgm:t>
    </dgm:pt>
    <dgm:pt modelId="{D1C42D75-39C5-4E72-8290-BA10FF0C4858}" type="sibTrans" cxnId="{4C65940D-7E9A-4A3E-9CB3-A8F2730EC5F3}">
      <dgm:prSet/>
      <dgm:spPr/>
      <dgm:t>
        <a:bodyPr/>
        <a:lstStyle/>
        <a:p>
          <a:endParaRPr lang="en-US"/>
        </a:p>
      </dgm:t>
    </dgm:pt>
    <dgm:pt modelId="{0142CFE6-38D9-41C3-879E-89140D5F609A}">
      <dgm:prSet/>
      <dgm:spPr/>
      <dgm:t>
        <a:bodyPr/>
        <a:lstStyle/>
        <a:p>
          <a:r>
            <a:rPr lang="en-US" b="1" i="0"/>
            <a:t>Adoption:</a:t>
          </a:r>
          <a:r>
            <a:rPr lang="en-US" b="0" i="0"/>
            <a:t> </a:t>
          </a:r>
          <a:endParaRPr lang="en-US"/>
        </a:p>
      </dgm:t>
    </dgm:pt>
    <dgm:pt modelId="{CFAD09A0-0133-4C3C-945F-B03EC504FE07}" type="parTrans" cxnId="{C7B4DA06-9E7A-48F3-BDFC-071F72412DC7}">
      <dgm:prSet/>
      <dgm:spPr/>
      <dgm:t>
        <a:bodyPr/>
        <a:lstStyle/>
        <a:p>
          <a:endParaRPr lang="en-US"/>
        </a:p>
      </dgm:t>
    </dgm:pt>
    <dgm:pt modelId="{0A134613-E49E-4843-BB92-5907515DCFCB}" type="sibTrans" cxnId="{C7B4DA06-9E7A-48F3-BDFC-071F72412DC7}">
      <dgm:prSet/>
      <dgm:spPr/>
      <dgm:t>
        <a:bodyPr/>
        <a:lstStyle/>
        <a:p>
          <a:endParaRPr lang="en-US"/>
        </a:p>
      </dgm:t>
    </dgm:pt>
    <dgm:pt modelId="{382A6FAF-FC74-49A1-BCD8-68C3A41280BD}">
      <dgm:prSet/>
      <dgm:spPr/>
      <dgm:t>
        <a:bodyPr/>
        <a:lstStyle/>
        <a:p>
          <a:r>
            <a:rPr lang="en-US" b="1" i="0"/>
            <a:t>Description:</a:t>
          </a:r>
          <a:r>
            <a:rPr lang="en-US" b="0" i="0"/>
            <a:t> Early adoption of practices. </a:t>
          </a:r>
          <a:endParaRPr lang="en-US"/>
        </a:p>
      </dgm:t>
    </dgm:pt>
    <dgm:pt modelId="{3CABFFB9-7321-40F6-B761-BA3C612B4CE0}" type="parTrans" cxnId="{806052AE-67FE-4254-B332-F5A202DB5F99}">
      <dgm:prSet/>
      <dgm:spPr/>
      <dgm:t>
        <a:bodyPr/>
        <a:lstStyle/>
        <a:p>
          <a:endParaRPr lang="en-US"/>
        </a:p>
      </dgm:t>
    </dgm:pt>
    <dgm:pt modelId="{D5E94749-20F1-4014-B14C-0E747AD968CC}" type="sibTrans" cxnId="{806052AE-67FE-4254-B332-F5A202DB5F99}">
      <dgm:prSet/>
      <dgm:spPr/>
      <dgm:t>
        <a:bodyPr/>
        <a:lstStyle/>
        <a:p>
          <a:endParaRPr lang="en-US"/>
        </a:p>
      </dgm:t>
    </dgm:pt>
    <dgm:pt modelId="{95AB9340-A82E-4AD9-A276-4657C9CB2A19}">
      <dgm:prSet/>
      <dgm:spPr/>
      <dgm:t>
        <a:bodyPr/>
        <a:lstStyle/>
        <a:p>
          <a:r>
            <a:rPr lang="en-US" b="1" i="0"/>
            <a:t>Activities:</a:t>
          </a:r>
          <a:r>
            <a:rPr lang="en-US" b="0" i="0"/>
            <a:t> Pilot programs, feedback loops, and initial implementation of just culture policies. </a:t>
          </a:r>
          <a:endParaRPr lang="en-US"/>
        </a:p>
      </dgm:t>
    </dgm:pt>
    <dgm:pt modelId="{6C565981-EC45-4440-B980-BB1781C9DC2D}" type="parTrans" cxnId="{9269376E-2B84-4C7D-AE84-9F386F9F0DEF}">
      <dgm:prSet/>
      <dgm:spPr/>
      <dgm:t>
        <a:bodyPr/>
        <a:lstStyle/>
        <a:p>
          <a:endParaRPr lang="en-US"/>
        </a:p>
      </dgm:t>
    </dgm:pt>
    <dgm:pt modelId="{F41423BA-29C5-4BA3-AABF-1C3956F09184}" type="sibTrans" cxnId="{9269376E-2B84-4C7D-AE84-9F386F9F0DEF}">
      <dgm:prSet/>
      <dgm:spPr/>
      <dgm:t>
        <a:bodyPr/>
        <a:lstStyle/>
        <a:p>
          <a:endParaRPr lang="en-US"/>
        </a:p>
      </dgm:t>
    </dgm:pt>
    <dgm:pt modelId="{A48B3052-02B4-4B8E-991B-7FC29FE7F52E}">
      <dgm:prSet/>
      <dgm:spPr/>
      <dgm:t>
        <a:bodyPr/>
        <a:lstStyle/>
        <a:p>
          <a:r>
            <a:rPr lang="en-US" b="1" i="0"/>
            <a:t>Integration:</a:t>
          </a:r>
          <a:r>
            <a:rPr lang="en-US" b="0" i="0"/>
            <a:t> </a:t>
          </a:r>
          <a:endParaRPr lang="en-US"/>
        </a:p>
      </dgm:t>
    </dgm:pt>
    <dgm:pt modelId="{1CE25F5A-9321-4991-8A72-145B24DB5AFC}" type="parTrans" cxnId="{70A573C1-5C4E-447D-959D-BF8E2F9CD005}">
      <dgm:prSet/>
      <dgm:spPr/>
      <dgm:t>
        <a:bodyPr/>
        <a:lstStyle/>
        <a:p>
          <a:endParaRPr lang="en-US"/>
        </a:p>
      </dgm:t>
    </dgm:pt>
    <dgm:pt modelId="{3EC83C73-F7AF-4752-983B-1A01DEF3771A}" type="sibTrans" cxnId="{70A573C1-5C4E-447D-959D-BF8E2F9CD005}">
      <dgm:prSet/>
      <dgm:spPr/>
      <dgm:t>
        <a:bodyPr/>
        <a:lstStyle/>
        <a:p>
          <a:endParaRPr lang="en-US"/>
        </a:p>
      </dgm:t>
    </dgm:pt>
    <dgm:pt modelId="{68CAEF3C-C246-4E67-9F37-637D0EC7F8D3}">
      <dgm:prSet/>
      <dgm:spPr/>
      <dgm:t>
        <a:bodyPr/>
        <a:lstStyle/>
        <a:p>
          <a:r>
            <a:rPr lang="en-US" b="1" i="0"/>
            <a:t>Description:</a:t>
          </a:r>
          <a:r>
            <a:rPr lang="en-US" b="0" i="0"/>
            <a:t> Widespread adoption and integration into daily practices. </a:t>
          </a:r>
          <a:endParaRPr lang="en-US"/>
        </a:p>
      </dgm:t>
    </dgm:pt>
    <dgm:pt modelId="{6176C2BF-9079-4BEC-97DD-EBB40C5A0463}" type="parTrans" cxnId="{9D119E83-707B-404A-ADBE-4740E6248D4D}">
      <dgm:prSet/>
      <dgm:spPr/>
      <dgm:t>
        <a:bodyPr/>
        <a:lstStyle/>
        <a:p>
          <a:endParaRPr lang="en-US"/>
        </a:p>
      </dgm:t>
    </dgm:pt>
    <dgm:pt modelId="{4B65019C-FA2F-4BF1-9362-4C85AE51DBAD}" type="sibTrans" cxnId="{9D119E83-707B-404A-ADBE-4740E6248D4D}">
      <dgm:prSet/>
      <dgm:spPr/>
      <dgm:t>
        <a:bodyPr/>
        <a:lstStyle/>
        <a:p>
          <a:endParaRPr lang="en-US"/>
        </a:p>
      </dgm:t>
    </dgm:pt>
    <dgm:pt modelId="{0D4E7371-A6F2-441A-8EE2-C959D6050EE9}">
      <dgm:prSet/>
      <dgm:spPr/>
      <dgm:t>
        <a:bodyPr/>
        <a:lstStyle/>
        <a:p>
          <a:r>
            <a:rPr lang="en-US" b="1" i="0"/>
            <a:t>Activities:</a:t>
          </a:r>
          <a:r>
            <a:rPr lang="en-US" b="0" i="0"/>
            <a:t> Continuous reinforcement, advanced training, and policy adjustments. </a:t>
          </a:r>
          <a:endParaRPr lang="en-US"/>
        </a:p>
      </dgm:t>
    </dgm:pt>
    <dgm:pt modelId="{C449B1F9-F69A-44CA-B35B-772AA6290B9E}" type="parTrans" cxnId="{182FE930-4AFD-434C-B1F2-C54986A4F4AD}">
      <dgm:prSet/>
      <dgm:spPr/>
      <dgm:t>
        <a:bodyPr/>
        <a:lstStyle/>
        <a:p>
          <a:endParaRPr lang="en-US"/>
        </a:p>
      </dgm:t>
    </dgm:pt>
    <dgm:pt modelId="{744FD22F-5919-4A1A-A7F2-66AB26EAC94D}" type="sibTrans" cxnId="{182FE930-4AFD-434C-B1F2-C54986A4F4AD}">
      <dgm:prSet/>
      <dgm:spPr/>
      <dgm:t>
        <a:bodyPr/>
        <a:lstStyle/>
        <a:p>
          <a:endParaRPr lang="en-US"/>
        </a:p>
      </dgm:t>
    </dgm:pt>
    <dgm:pt modelId="{D8231FEB-7432-4A0E-B898-321FD9FD1B63}">
      <dgm:prSet/>
      <dgm:spPr/>
      <dgm:t>
        <a:bodyPr/>
        <a:lstStyle/>
        <a:p>
          <a:r>
            <a:rPr lang="en-US" b="1" i="0"/>
            <a:t>Sustained Improvement:</a:t>
          </a:r>
          <a:r>
            <a:rPr lang="en-US" b="0" i="0"/>
            <a:t> </a:t>
          </a:r>
          <a:endParaRPr lang="en-US"/>
        </a:p>
      </dgm:t>
    </dgm:pt>
    <dgm:pt modelId="{37456BE6-DB05-45CF-A94F-D4CE21700E06}" type="parTrans" cxnId="{08AF70C5-1059-48D8-B33B-423F56D3C6F1}">
      <dgm:prSet/>
      <dgm:spPr/>
      <dgm:t>
        <a:bodyPr/>
        <a:lstStyle/>
        <a:p>
          <a:endParaRPr lang="en-US"/>
        </a:p>
      </dgm:t>
    </dgm:pt>
    <dgm:pt modelId="{ADC17953-ADA9-4BE5-BC1E-CB05E5346649}" type="sibTrans" cxnId="{08AF70C5-1059-48D8-B33B-423F56D3C6F1}">
      <dgm:prSet/>
      <dgm:spPr/>
      <dgm:t>
        <a:bodyPr/>
        <a:lstStyle/>
        <a:p>
          <a:endParaRPr lang="en-US"/>
        </a:p>
      </dgm:t>
    </dgm:pt>
    <dgm:pt modelId="{22153CBF-3D06-442E-BE48-9B7E69348DBF}">
      <dgm:prSet/>
      <dgm:spPr/>
      <dgm:t>
        <a:bodyPr/>
        <a:lstStyle/>
        <a:p>
          <a:r>
            <a:rPr lang="en-US" b="1" i="0"/>
            <a:t>Description:</a:t>
          </a:r>
          <a:r>
            <a:rPr lang="en-US" b="0" i="0"/>
            <a:t> Just culture becomes ingrained in the organizational culture. </a:t>
          </a:r>
          <a:endParaRPr lang="en-US"/>
        </a:p>
      </dgm:t>
    </dgm:pt>
    <dgm:pt modelId="{23FA6D3B-6DB5-43B9-90D5-D39FE4F766C1}" type="parTrans" cxnId="{17A403EC-83E0-4B2E-8853-09EA51903DE7}">
      <dgm:prSet/>
      <dgm:spPr/>
      <dgm:t>
        <a:bodyPr/>
        <a:lstStyle/>
        <a:p>
          <a:endParaRPr lang="en-US"/>
        </a:p>
      </dgm:t>
    </dgm:pt>
    <dgm:pt modelId="{9DF69B90-F626-4967-A30E-88D6B5A3378A}" type="sibTrans" cxnId="{17A403EC-83E0-4B2E-8853-09EA51903DE7}">
      <dgm:prSet/>
      <dgm:spPr/>
      <dgm:t>
        <a:bodyPr/>
        <a:lstStyle/>
        <a:p>
          <a:endParaRPr lang="en-US"/>
        </a:p>
      </dgm:t>
    </dgm:pt>
    <dgm:pt modelId="{0F9AA3DB-7E40-47B9-AF7C-C1D75C38D6B1}">
      <dgm:prSet/>
      <dgm:spPr/>
      <dgm:t>
        <a:bodyPr/>
        <a:lstStyle/>
        <a:p>
          <a:r>
            <a:rPr lang="en-US" b="1" i="0"/>
            <a:t>Activities:</a:t>
          </a:r>
          <a:r>
            <a:rPr lang="en-US" b="0" i="0"/>
            <a:t> Ongoing evaluation, continuous learning initiatives, and performance monitoring. </a:t>
          </a:r>
          <a:endParaRPr lang="en-US"/>
        </a:p>
      </dgm:t>
    </dgm:pt>
    <dgm:pt modelId="{E9C58010-2428-4755-AE36-522738C7F8D9}" type="parTrans" cxnId="{07284E2B-5688-48DF-BCE2-0132A4A65B13}">
      <dgm:prSet/>
      <dgm:spPr/>
      <dgm:t>
        <a:bodyPr/>
        <a:lstStyle/>
        <a:p>
          <a:endParaRPr lang="en-US"/>
        </a:p>
      </dgm:t>
    </dgm:pt>
    <dgm:pt modelId="{4BDE73F9-7603-4FE9-903C-5A5B4C0EA322}" type="sibTrans" cxnId="{07284E2B-5688-48DF-BCE2-0132A4A65B13}">
      <dgm:prSet/>
      <dgm:spPr/>
      <dgm:t>
        <a:bodyPr/>
        <a:lstStyle/>
        <a:p>
          <a:endParaRPr lang="en-US"/>
        </a:p>
      </dgm:t>
    </dgm:pt>
    <dgm:pt modelId="{8AE0F230-155B-46B4-A952-CE1459A909B8}" type="pres">
      <dgm:prSet presAssocID="{DFE1805B-CFD0-4DC9-B830-B8016075F026}" presName="Name0" presStyleCnt="0">
        <dgm:presLayoutVars>
          <dgm:dir/>
          <dgm:resizeHandles val="exact"/>
        </dgm:presLayoutVars>
      </dgm:prSet>
      <dgm:spPr/>
    </dgm:pt>
    <dgm:pt modelId="{01F1CC19-18CB-4056-9380-00BEDAF41380}" type="pres">
      <dgm:prSet presAssocID="{46123088-E6AD-4BA6-B9A7-8D40D655317C}" presName="node" presStyleLbl="node1" presStyleIdx="0" presStyleCnt="12">
        <dgm:presLayoutVars>
          <dgm:bulletEnabled val="1"/>
        </dgm:presLayoutVars>
      </dgm:prSet>
      <dgm:spPr/>
    </dgm:pt>
    <dgm:pt modelId="{6DC726D7-233D-4F6E-92C3-85C7145E76F0}" type="pres">
      <dgm:prSet presAssocID="{C6845304-ACBE-48FD-ADAE-BB0C4B2BE2CE}" presName="sibTrans" presStyleLbl="sibTrans1D1" presStyleIdx="0" presStyleCnt="11"/>
      <dgm:spPr/>
    </dgm:pt>
    <dgm:pt modelId="{F23D9920-6E86-49E6-B079-417026CE62F9}" type="pres">
      <dgm:prSet presAssocID="{C6845304-ACBE-48FD-ADAE-BB0C4B2BE2CE}" presName="connectorText" presStyleLbl="sibTrans1D1" presStyleIdx="0" presStyleCnt="11"/>
      <dgm:spPr/>
    </dgm:pt>
    <dgm:pt modelId="{A1633CF7-78B6-46E6-B79B-F19E21F9B0C0}" type="pres">
      <dgm:prSet presAssocID="{BF51BF08-A110-4FD1-9890-AABA8CEA7F90}" presName="node" presStyleLbl="node1" presStyleIdx="1" presStyleCnt="12">
        <dgm:presLayoutVars>
          <dgm:bulletEnabled val="1"/>
        </dgm:presLayoutVars>
      </dgm:prSet>
      <dgm:spPr/>
    </dgm:pt>
    <dgm:pt modelId="{C405847F-4496-4B22-B43D-F4A6FFB5E583}" type="pres">
      <dgm:prSet presAssocID="{2E29930D-914C-4849-9AED-1E62E49D61E7}" presName="sibTrans" presStyleLbl="sibTrans1D1" presStyleIdx="1" presStyleCnt="11"/>
      <dgm:spPr/>
    </dgm:pt>
    <dgm:pt modelId="{B648E84A-E825-4F5A-A460-C0240FC61EF2}" type="pres">
      <dgm:prSet presAssocID="{2E29930D-914C-4849-9AED-1E62E49D61E7}" presName="connectorText" presStyleLbl="sibTrans1D1" presStyleIdx="1" presStyleCnt="11"/>
      <dgm:spPr/>
    </dgm:pt>
    <dgm:pt modelId="{359CF1F1-D259-488E-817E-E1D10BB32F71}" type="pres">
      <dgm:prSet presAssocID="{7DB2077C-144F-45BA-B17C-BCF51029DA50}" presName="node" presStyleLbl="node1" presStyleIdx="2" presStyleCnt="12">
        <dgm:presLayoutVars>
          <dgm:bulletEnabled val="1"/>
        </dgm:presLayoutVars>
      </dgm:prSet>
      <dgm:spPr/>
    </dgm:pt>
    <dgm:pt modelId="{3C8E24FA-52DD-43E5-BEDA-F11DA4349DF6}" type="pres">
      <dgm:prSet presAssocID="{D1C42D75-39C5-4E72-8290-BA10FF0C4858}" presName="sibTrans" presStyleLbl="sibTrans1D1" presStyleIdx="2" presStyleCnt="11"/>
      <dgm:spPr/>
    </dgm:pt>
    <dgm:pt modelId="{624177AD-FEBD-4C2E-B487-9294D6638AF2}" type="pres">
      <dgm:prSet presAssocID="{D1C42D75-39C5-4E72-8290-BA10FF0C4858}" presName="connectorText" presStyleLbl="sibTrans1D1" presStyleIdx="2" presStyleCnt="11"/>
      <dgm:spPr/>
    </dgm:pt>
    <dgm:pt modelId="{8F338DC2-9A52-4E9A-8EA6-3EE60AF24091}" type="pres">
      <dgm:prSet presAssocID="{0142CFE6-38D9-41C3-879E-89140D5F609A}" presName="node" presStyleLbl="node1" presStyleIdx="3" presStyleCnt="12">
        <dgm:presLayoutVars>
          <dgm:bulletEnabled val="1"/>
        </dgm:presLayoutVars>
      </dgm:prSet>
      <dgm:spPr/>
    </dgm:pt>
    <dgm:pt modelId="{1CB57C53-9067-4E66-8365-846636465FF0}" type="pres">
      <dgm:prSet presAssocID="{0A134613-E49E-4843-BB92-5907515DCFCB}" presName="sibTrans" presStyleLbl="sibTrans1D1" presStyleIdx="3" presStyleCnt="11"/>
      <dgm:spPr/>
    </dgm:pt>
    <dgm:pt modelId="{9F44C01F-EE63-425E-84DD-05DEBAE07D75}" type="pres">
      <dgm:prSet presAssocID="{0A134613-E49E-4843-BB92-5907515DCFCB}" presName="connectorText" presStyleLbl="sibTrans1D1" presStyleIdx="3" presStyleCnt="11"/>
      <dgm:spPr/>
    </dgm:pt>
    <dgm:pt modelId="{F2ECD2C5-EE14-4159-9936-6CF2C0C6A6F5}" type="pres">
      <dgm:prSet presAssocID="{382A6FAF-FC74-49A1-BCD8-68C3A41280BD}" presName="node" presStyleLbl="node1" presStyleIdx="4" presStyleCnt="12">
        <dgm:presLayoutVars>
          <dgm:bulletEnabled val="1"/>
        </dgm:presLayoutVars>
      </dgm:prSet>
      <dgm:spPr/>
    </dgm:pt>
    <dgm:pt modelId="{C526FB5D-3F6E-4823-9C38-E8C85C1311B3}" type="pres">
      <dgm:prSet presAssocID="{D5E94749-20F1-4014-B14C-0E747AD968CC}" presName="sibTrans" presStyleLbl="sibTrans1D1" presStyleIdx="4" presStyleCnt="11"/>
      <dgm:spPr/>
    </dgm:pt>
    <dgm:pt modelId="{2E6CFF50-D22C-4600-94BC-B27EFC491524}" type="pres">
      <dgm:prSet presAssocID="{D5E94749-20F1-4014-B14C-0E747AD968CC}" presName="connectorText" presStyleLbl="sibTrans1D1" presStyleIdx="4" presStyleCnt="11"/>
      <dgm:spPr/>
    </dgm:pt>
    <dgm:pt modelId="{0EAFA710-1F89-4F6C-8FE3-4E6A4B80CCD4}" type="pres">
      <dgm:prSet presAssocID="{95AB9340-A82E-4AD9-A276-4657C9CB2A19}" presName="node" presStyleLbl="node1" presStyleIdx="5" presStyleCnt="12">
        <dgm:presLayoutVars>
          <dgm:bulletEnabled val="1"/>
        </dgm:presLayoutVars>
      </dgm:prSet>
      <dgm:spPr/>
    </dgm:pt>
    <dgm:pt modelId="{2EBA20B4-EFB7-4408-9EBA-2BEC44862B9E}" type="pres">
      <dgm:prSet presAssocID="{F41423BA-29C5-4BA3-AABF-1C3956F09184}" presName="sibTrans" presStyleLbl="sibTrans1D1" presStyleIdx="5" presStyleCnt="11"/>
      <dgm:spPr/>
    </dgm:pt>
    <dgm:pt modelId="{9B1E6212-5115-47E7-8B6D-5D5F44EDE3A0}" type="pres">
      <dgm:prSet presAssocID="{F41423BA-29C5-4BA3-AABF-1C3956F09184}" presName="connectorText" presStyleLbl="sibTrans1D1" presStyleIdx="5" presStyleCnt="11"/>
      <dgm:spPr/>
    </dgm:pt>
    <dgm:pt modelId="{BE17609A-B555-4891-AE6B-15577ED42BC4}" type="pres">
      <dgm:prSet presAssocID="{A48B3052-02B4-4B8E-991B-7FC29FE7F52E}" presName="node" presStyleLbl="node1" presStyleIdx="6" presStyleCnt="12">
        <dgm:presLayoutVars>
          <dgm:bulletEnabled val="1"/>
        </dgm:presLayoutVars>
      </dgm:prSet>
      <dgm:spPr/>
    </dgm:pt>
    <dgm:pt modelId="{6001A93F-3F2E-46D7-A54F-095747DA3F75}" type="pres">
      <dgm:prSet presAssocID="{3EC83C73-F7AF-4752-983B-1A01DEF3771A}" presName="sibTrans" presStyleLbl="sibTrans1D1" presStyleIdx="6" presStyleCnt="11"/>
      <dgm:spPr/>
    </dgm:pt>
    <dgm:pt modelId="{0D4831BB-EBE8-47F7-9B83-FAC404590BFA}" type="pres">
      <dgm:prSet presAssocID="{3EC83C73-F7AF-4752-983B-1A01DEF3771A}" presName="connectorText" presStyleLbl="sibTrans1D1" presStyleIdx="6" presStyleCnt="11"/>
      <dgm:spPr/>
    </dgm:pt>
    <dgm:pt modelId="{0A97C23E-9C28-4BEF-8C76-BF4B8E99F4DD}" type="pres">
      <dgm:prSet presAssocID="{68CAEF3C-C246-4E67-9F37-637D0EC7F8D3}" presName="node" presStyleLbl="node1" presStyleIdx="7" presStyleCnt="12">
        <dgm:presLayoutVars>
          <dgm:bulletEnabled val="1"/>
        </dgm:presLayoutVars>
      </dgm:prSet>
      <dgm:spPr/>
    </dgm:pt>
    <dgm:pt modelId="{963CA85A-0509-4170-8C06-9EAC314DB921}" type="pres">
      <dgm:prSet presAssocID="{4B65019C-FA2F-4BF1-9362-4C85AE51DBAD}" presName="sibTrans" presStyleLbl="sibTrans1D1" presStyleIdx="7" presStyleCnt="11"/>
      <dgm:spPr/>
    </dgm:pt>
    <dgm:pt modelId="{CC62A525-99B8-42E2-9C3D-3EBD20E4E538}" type="pres">
      <dgm:prSet presAssocID="{4B65019C-FA2F-4BF1-9362-4C85AE51DBAD}" presName="connectorText" presStyleLbl="sibTrans1D1" presStyleIdx="7" presStyleCnt="11"/>
      <dgm:spPr/>
    </dgm:pt>
    <dgm:pt modelId="{C62BAE93-7235-4C2B-BC44-774B20F66630}" type="pres">
      <dgm:prSet presAssocID="{0D4E7371-A6F2-441A-8EE2-C959D6050EE9}" presName="node" presStyleLbl="node1" presStyleIdx="8" presStyleCnt="12">
        <dgm:presLayoutVars>
          <dgm:bulletEnabled val="1"/>
        </dgm:presLayoutVars>
      </dgm:prSet>
      <dgm:spPr/>
    </dgm:pt>
    <dgm:pt modelId="{325FEE32-1A19-49D2-9C7D-9A01A66546EB}" type="pres">
      <dgm:prSet presAssocID="{744FD22F-5919-4A1A-A7F2-66AB26EAC94D}" presName="sibTrans" presStyleLbl="sibTrans1D1" presStyleIdx="8" presStyleCnt="11"/>
      <dgm:spPr/>
    </dgm:pt>
    <dgm:pt modelId="{21854B2B-EDFC-4AB9-B770-A55F35705FAD}" type="pres">
      <dgm:prSet presAssocID="{744FD22F-5919-4A1A-A7F2-66AB26EAC94D}" presName="connectorText" presStyleLbl="sibTrans1D1" presStyleIdx="8" presStyleCnt="11"/>
      <dgm:spPr/>
    </dgm:pt>
    <dgm:pt modelId="{F1BF3EEE-B162-4B04-B75A-6E36EE8FC856}" type="pres">
      <dgm:prSet presAssocID="{D8231FEB-7432-4A0E-B898-321FD9FD1B63}" presName="node" presStyleLbl="node1" presStyleIdx="9" presStyleCnt="12">
        <dgm:presLayoutVars>
          <dgm:bulletEnabled val="1"/>
        </dgm:presLayoutVars>
      </dgm:prSet>
      <dgm:spPr/>
    </dgm:pt>
    <dgm:pt modelId="{190F2A01-DE44-4A23-9568-7917BFAB878E}" type="pres">
      <dgm:prSet presAssocID="{ADC17953-ADA9-4BE5-BC1E-CB05E5346649}" presName="sibTrans" presStyleLbl="sibTrans1D1" presStyleIdx="9" presStyleCnt="11"/>
      <dgm:spPr/>
    </dgm:pt>
    <dgm:pt modelId="{68A233F6-0828-4923-B68B-E847E6E5C169}" type="pres">
      <dgm:prSet presAssocID="{ADC17953-ADA9-4BE5-BC1E-CB05E5346649}" presName="connectorText" presStyleLbl="sibTrans1D1" presStyleIdx="9" presStyleCnt="11"/>
      <dgm:spPr/>
    </dgm:pt>
    <dgm:pt modelId="{027EA7A3-E75F-491F-9FB8-563A1030D70E}" type="pres">
      <dgm:prSet presAssocID="{22153CBF-3D06-442E-BE48-9B7E69348DBF}" presName="node" presStyleLbl="node1" presStyleIdx="10" presStyleCnt="12">
        <dgm:presLayoutVars>
          <dgm:bulletEnabled val="1"/>
        </dgm:presLayoutVars>
      </dgm:prSet>
      <dgm:spPr/>
    </dgm:pt>
    <dgm:pt modelId="{13658085-14A1-434A-9815-C84B97454530}" type="pres">
      <dgm:prSet presAssocID="{9DF69B90-F626-4967-A30E-88D6B5A3378A}" presName="sibTrans" presStyleLbl="sibTrans1D1" presStyleIdx="10" presStyleCnt="11"/>
      <dgm:spPr/>
    </dgm:pt>
    <dgm:pt modelId="{EA2CFEFE-F097-4F29-BA17-B29449CF60D7}" type="pres">
      <dgm:prSet presAssocID="{9DF69B90-F626-4967-A30E-88D6B5A3378A}" presName="connectorText" presStyleLbl="sibTrans1D1" presStyleIdx="10" presStyleCnt="11"/>
      <dgm:spPr/>
    </dgm:pt>
    <dgm:pt modelId="{7E7C25F8-54A6-4666-8AA4-9E0DB93E11E5}" type="pres">
      <dgm:prSet presAssocID="{0F9AA3DB-7E40-47B9-AF7C-C1D75C38D6B1}" presName="node" presStyleLbl="node1" presStyleIdx="11" presStyleCnt="12">
        <dgm:presLayoutVars>
          <dgm:bulletEnabled val="1"/>
        </dgm:presLayoutVars>
      </dgm:prSet>
      <dgm:spPr/>
    </dgm:pt>
  </dgm:ptLst>
  <dgm:cxnLst>
    <dgm:cxn modelId="{A03B3803-DC38-4D39-AD27-06892D276B96}" type="presOf" srcId="{A48B3052-02B4-4B8E-991B-7FC29FE7F52E}" destId="{BE17609A-B555-4891-AE6B-15577ED42BC4}" srcOrd="0" destOrd="0" presId="urn:microsoft.com/office/officeart/2016/7/layout/RepeatingBendingProcessNew"/>
    <dgm:cxn modelId="{CD597A03-CD88-4664-8649-650300A017B8}" srcId="{DFE1805B-CFD0-4DC9-B830-B8016075F026}" destId="{BF51BF08-A110-4FD1-9890-AABA8CEA7F90}" srcOrd="1" destOrd="0" parTransId="{D20FE449-5080-41DF-A8D9-C93526580B23}" sibTransId="{2E29930D-914C-4849-9AED-1E62E49D61E7}"/>
    <dgm:cxn modelId="{C7B4DA06-9E7A-48F3-BDFC-071F72412DC7}" srcId="{DFE1805B-CFD0-4DC9-B830-B8016075F026}" destId="{0142CFE6-38D9-41C3-879E-89140D5F609A}" srcOrd="3" destOrd="0" parTransId="{CFAD09A0-0133-4C3C-945F-B03EC504FE07}" sibTransId="{0A134613-E49E-4843-BB92-5907515DCFCB}"/>
    <dgm:cxn modelId="{9DE59907-0F08-4F62-B9A0-55C987F5E0C0}" type="presOf" srcId="{68CAEF3C-C246-4E67-9F37-637D0EC7F8D3}" destId="{0A97C23E-9C28-4BEF-8C76-BF4B8E99F4DD}" srcOrd="0" destOrd="0" presId="urn:microsoft.com/office/officeart/2016/7/layout/RepeatingBendingProcessNew"/>
    <dgm:cxn modelId="{D41DE208-C2E3-453E-A7AB-33888BD32E80}" type="presOf" srcId="{0A134613-E49E-4843-BB92-5907515DCFCB}" destId="{1CB57C53-9067-4E66-8365-846636465FF0}" srcOrd="0" destOrd="0" presId="urn:microsoft.com/office/officeart/2016/7/layout/RepeatingBendingProcessNew"/>
    <dgm:cxn modelId="{3182160B-60D6-4293-BC5F-809989A5B795}" type="presOf" srcId="{D5E94749-20F1-4014-B14C-0E747AD968CC}" destId="{2E6CFF50-D22C-4600-94BC-B27EFC491524}" srcOrd="1" destOrd="0" presId="urn:microsoft.com/office/officeart/2016/7/layout/RepeatingBendingProcessNew"/>
    <dgm:cxn modelId="{4C65940D-7E9A-4A3E-9CB3-A8F2730EC5F3}" srcId="{DFE1805B-CFD0-4DC9-B830-B8016075F026}" destId="{7DB2077C-144F-45BA-B17C-BCF51029DA50}" srcOrd="2" destOrd="0" parTransId="{552153E6-6C39-4668-B325-64E39A41152A}" sibTransId="{D1C42D75-39C5-4E72-8290-BA10FF0C4858}"/>
    <dgm:cxn modelId="{81293910-8057-455F-9D50-62C9CE499A5D}" type="presOf" srcId="{C6845304-ACBE-48FD-ADAE-BB0C4B2BE2CE}" destId="{F23D9920-6E86-49E6-B079-417026CE62F9}" srcOrd="1" destOrd="0" presId="urn:microsoft.com/office/officeart/2016/7/layout/RepeatingBendingProcessNew"/>
    <dgm:cxn modelId="{EE29E616-9A23-446D-880A-94C415B05815}" type="presOf" srcId="{D1C42D75-39C5-4E72-8290-BA10FF0C4858}" destId="{3C8E24FA-52DD-43E5-BEDA-F11DA4349DF6}" srcOrd="0" destOrd="0" presId="urn:microsoft.com/office/officeart/2016/7/layout/RepeatingBendingProcessNew"/>
    <dgm:cxn modelId="{74A39A24-7AEA-4F6E-A117-223B5074FB41}" type="presOf" srcId="{7DB2077C-144F-45BA-B17C-BCF51029DA50}" destId="{359CF1F1-D259-488E-817E-E1D10BB32F71}" srcOrd="0" destOrd="0" presId="urn:microsoft.com/office/officeart/2016/7/layout/RepeatingBendingProcessNew"/>
    <dgm:cxn modelId="{0A855427-4BA6-42D8-B9CB-787032813266}" type="presOf" srcId="{4B65019C-FA2F-4BF1-9362-4C85AE51DBAD}" destId="{CC62A525-99B8-42E2-9C3D-3EBD20E4E538}" srcOrd="1" destOrd="0" presId="urn:microsoft.com/office/officeart/2016/7/layout/RepeatingBendingProcessNew"/>
    <dgm:cxn modelId="{07284E2B-5688-48DF-BCE2-0132A4A65B13}" srcId="{DFE1805B-CFD0-4DC9-B830-B8016075F026}" destId="{0F9AA3DB-7E40-47B9-AF7C-C1D75C38D6B1}" srcOrd="11" destOrd="0" parTransId="{E9C58010-2428-4755-AE36-522738C7F8D9}" sibTransId="{4BDE73F9-7603-4FE9-903C-5A5B4C0EA322}"/>
    <dgm:cxn modelId="{182FE930-4AFD-434C-B1F2-C54986A4F4AD}" srcId="{DFE1805B-CFD0-4DC9-B830-B8016075F026}" destId="{0D4E7371-A6F2-441A-8EE2-C959D6050EE9}" srcOrd="8" destOrd="0" parTransId="{C449B1F9-F69A-44CA-B35B-772AA6290B9E}" sibTransId="{744FD22F-5919-4A1A-A7F2-66AB26EAC94D}"/>
    <dgm:cxn modelId="{0062295F-45D2-4EF4-9576-3E447C057DB2}" type="presOf" srcId="{744FD22F-5919-4A1A-A7F2-66AB26EAC94D}" destId="{21854B2B-EDFC-4AB9-B770-A55F35705FAD}" srcOrd="1" destOrd="0" presId="urn:microsoft.com/office/officeart/2016/7/layout/RepeatingBendingProcessNew"/>
    <dgm:cxn modelId="{CD858C60-30C4-4CFF-9361-A87828C22705}" type="presOf" srcId="{D8231FEB-7432-4A0E-B898-321FD9FD1B63}" destId="{F1BF3EEE-B162-4B04-B75A-6E36EE8FC856}" srcOrd="0" destOrd="0" presId="urn:microsoft.com/office/officeart/2016/7/layout/RepeatingBendingProcessNew"/>
    <dgm:cxn modelId="{2F798246-A20E-4698-A4B8-8BBA2B866EA5}" type="presOf" srcId="{46123088-E6AD-4BA6-B9A7-8D40D655317C}" destId="{01F1CC19-18CB-4056-9380-00BEDAF41380}" srcOrd="0" destOrd="0" presId="urn:microsoft.com/office/officeart/2016/7/layout/RepeatingBendingProcessNew"/>
    <dgm:cxn modelId="{17103948-5060-4E13-8B51-7AFC76FA8293}" type="presOf" srcId="{ADC17953-ADA9-4BE5-BC1E-CB05E5346649}" destId="{68A233F6-0828-4923-B68B-E847E6E5C169}" srcOrd="1" destOrd="0" presId="urn:microsoft.com/office/officeart/2016/7/layout/RepeatingBendingProcessNew"/>
    <dgm:cxn modelId="{9269376E-2B84-4C7D-AE84-9F386F9F0DEF}" srcId="{DFE1805B-CFD0-4DC9-B830-B8016075F026}" destId="{95AB9340-A82E-4AD9-A276-4657C9CB2A19}" srcOrd="5" destOrd="0" parTransId="{6C565981-EC45-4440-B980-BB1781C9DC2D}" sibTransId="{F41423BA-29C5-4BA3-AABF-1C3956F09184}"/>
    <dgm:cxn modelId="{60B23054-E036-4D61-A042-F6C7A18457AB}" type="presOf" srcId="{F41423BA-29C5-4BA3-AABF-1C3956F09184}" destId="{2EBA20B4-EFB7-4408-9EBA-2BEC44862B9E}" srcOrd="0" destOrd="0" presId="urn:microsoft.com/office/officeart/2016/7/layout/RepeatingBendingProcessNew"/>
    <dgm:cxn modelId="{69D40F58-3AED-439F-A30C-23FCCDF9C958}" type="presOf" srcId="{2E29930D-914C-4849-9AED-1E62E49D61E7}" destId="{B648E84A-E825-4F5A-A460-C0240FC61EF2}" srcOrd="1" destOrd="0" presId="urn:microsoft.com/office/officeart/2016/7/layout/RepeatingBendingProcessNew"/>
    <dgm:cxn modelId="{EEAF3C58-D31F-4407-AA6D-B4F2C9FAABB1}" type="presOf" srcId="{D5E94749-20F1-4014-B14C-0E747AD968CC}" destId="{C526FB5D-3F6E-4823-9C38-E8C85C1311B3}" srcOrd="0" destOrd="0" presId="urn:microsoft.com/office/officeart/2016/7/layout/RepeatingBendingProcessNew"/>
    <dgm:cxn modelId="{C105A25A-C86D-44BB-8F09-883C5457D55A}" type="presOf" srcId="{0D4E7371-A6F2-441A-8EE2-C959D6050EE9}" destId="{C62BAE93-7235-4C2B-BC44-774B20F66630}" srcOrd="0" destOrd="0" presId="urn:microsoft.com/office/officeart/2016/7/layout/RepeatingBendingProcessNew"/>
    <dgm:cxn modelId="{11E05A7C-CE17-4DF5-8235-D55AE9F35D68}" type="presOf" srcId="{ADC17953-ADA9-4BE5-BC1E-CB05E5346649}" destId="{190F2A01-DE44-4A23-9568-7917BFAB878E}" srcOrd="0" destOrd="0" presId="urn:microsoft.com/office/officeart/2016/7/layout/RepeatingBendingProcessNew"/>
    <dgm:cxn modelId="{C2E36B80-45C0-43A6-BEDE-B20E503DAC40}" type="presOf" srcId="{BF51BF08-A110-4FD1-9890-AABA8CEA7F90}" destId="{A1633CF7-78B6-46E6-B79B-F19E21F9B0C0}" srcOrd="0" destOrd="0" presId="urn:microsoft.com/office/officeart/2016/7/layout/RepeatingBendingProcessNew"/>
    <dgm:cxn modelId="{9D119E83-707B-404A-ADBE-4740E6248D4D}" srcId="{DFE1805B-CFD0-4DC9-B830-B8016075F026}" destId="{68CAEF3C-C246-4E67-9F37-637D0EC7F8D3}" srcOrd="7" destOrd="0" parTransId="{6176C2BF-9079-4BEC-97DD-EBB40C5A0463}" sibTransId="{4B65019C-FA2F-4BF1-9362-4C85AE51DBAD}"/>
    <dgm:cxn modelId="{07296B84-C59F-4BE4-9269-D58B41632ABA}" type="presOf" srcId="{3EC83C73-F7AF-4752-983B-1A01DEF3771A}" destId="{0D4831BB-EBE8-47F7-9B83-FAC404590BFA}" srcOrd="1" destOrd="0" presId="urn:microsoft.com/office/officeart/2016/7/layout/RepeatingBendingProcessNew"/>
    <dgm:cxn modelId="{0640EE84-4393-4469-9ABC-BAEDA8E3A56B}" type="presOf" srcId="{D1C42D75-39C5-4E72-8290-BA10FF0C4858}" destId="{624177AD-FEBD-4C2E-B487-9294D6638AF2}" srcOrd="1" destOrd="0" presId="urn:microsoft.com/office/officeart/2016/7/layout/RepeatingBendingProcessNew"/>
    <dgm:cxn modelId="{A5AF1A8E-BBB7-4C32-BE31-D14EA7B54313}" type="presOf" srcId="{382A6FAF-FC74-49A1-BCD8-68C3A41280BD}" destId="{F2ECD2C5-EE14-4159-9936-6CF2C0C6A6F5}" srcOrd="0" destOrd="0" presId="urn:microsoft.com/office/officeart/2016/7/layout/RepeatingBendingProcessNew"/>
    <dgm:cxn modelId="{0A3BBA94-A395-439B-ABAB-E8B50DD422C1}" type="presOf" srcId="{2E29930D-914C-4849-9AED-1E62E49D61E7}" destId="{C405847F-4496-4B22-B43D-F4A6FFB5E583}" srcOrd="0" destOrd="0" presId="urn:microsoft.com/office/officeart/2016/7/layout/RepeatingBendingProcessNew"/>
    <dgm:cxn modelId="{BDDE2899-0BEA-4B26-8937-02189047360D}" type="presOf" srcId="{3EC83C73-F7AF-4752-983B-1A01DEF3771A}" destId="{6001A93F-3F2E-46D7-A54F-095747DA3F75}" srcOrd="0" destOrd="0" presId="urn:microsoft.com/office/officeart/2016/7/layout/RepeatingBendingProcessNew"/>
    <dgm:cxn modelId="{12FCD599-A7B4-4584-ABF3-ADD419D0DB94}" type="presOf" srcId="{0A134613-E49E-4843-BB92-5907515DCFCB}" destId="{9F44C01F-EE63-425E-84DD-05DEBAE07D75}" srcOrd="1" destOrd="0" presId="urn:microsoft.com/office/officeart/2016/7/layout/RepeatingBendingProcessNew"/>
    <dgm:cxn modelId="{9F8A829A-0DA1-41DE-865F-6D64C58976E2}" srcId="{DFE1805B-CFD0-4DC9-B830-B8016075F026}" destId="{46123088-E6AD-4BA6-B9A7-8D40D655317C}" srcOrd="0" destOrd="0" parTransId="{80E88019-3B09-419C-A18D-3547906417CE}" sibTransId="{C6845304-ACBE-48FD-ADAE-BB0C4B2BE2CE}"/>
    <dgm:cxn modelId="{34818BA3-AB42-40F3-AE98-4D4FCA6B7226}" type="presOf" srcId="{DFE1805B-CFD0-4DC9-B830-B8016075F026}" destId="{8AE0F230-155B-46B4-A952-CE1459A909B8}" srcOrd="0" destOrd="0" presId="urn:microsoft.com/office/officeart/2016/7/layout/RepeatingBendingProcessNew"/>
    <dgm:cxn modelId="{9697D5AA-45D6-4987-8E74-31DB3329902A}" type="presOf" srcId="{9DF69B90-F626-4967-A30E-88D6B5A3378A}" destId="{13658085-14A1-434A-9815-C84B97454530}" srcOrd="0" destOrd="0" presId="urn:microsoft.com/office/officeart/2016/7/layout/RepeatingBendingProcessNew"/>
    <dgm:cxn modelId="{806052AE-67FE-4254-B332-F5A202DB5F99}" srcId="{DFE1805B-CFD0-4DC9-B830-B8016075F026}" destId="{382A6FAF-FC74-49A1-BCD8-68C3A41280BD}" srcOrd="4" destOrd="0" parTransId="{3CABFFB9-7321-40F6-B761-BA3C612B4CE0}" sibTransId="{D5E94749-20F1-4014-B14C-0E747AD968CC}"/>
    <dgm:cxn modelId="{70A573C1-5C4E-447D-959D-BF8E2F9CD005}" srcId="{DFE1805B-CFD0-4DC9-B830-B8016075F026}" destId="{A48B3052-02B4-4B8E-991B-7FC29FE7F52E}" srcOrd="6" destOrd="0" parTransId="{1CE25F5A-9321-4991-8A72-145B24DB5AFC}" sibTransId="{3EC83C73-F7AF-4752-983B-1A01DEF3771A}"/>
    <dgm:cxn modelId="{33E633C2-D5DD-4C51-A5A5-3A8A7B10EBEC}" type="presOf" srcId="{0F9AA3DB-7E40-47B9-AF7C-C1D75C38D6B1}" destId="{7E7C25F8-54A6-4666-8AA4-9E0DB93E11E5}" srcOrd="0" destOrd="0" presId="urn:microsoft.com/office/officeart/2016/7/layout/RepeatingBendingProcessNew"/>
    <dgm:cxn modelId="{D70B5BC3-26A8-49B5-9689-3D4CD555F257}" type="presOf" srcId="{4B65019C-FA2F-4BF1-9362-4C85AE51DBAD}" destId="{963CA85A-0509-4170-8C06-9EAC314DB921}" srcOrd="0" destOrd="0" presId="urn:microsoft.com/office/officeart/2016/7/layout/RepeatingBendingProcessNew"/>
    <dgm:cxn modelId="{08AF70C5-1059-48D8-B33B-423F56D3C6F1}" srcId="{DFE1805B-CFD0-4DC9-B830-B8016075F026}" destId="{D8231FEB-7432-4A0E-B898-321FD9FD1B63}" srcOrd="9" destOrd="0" parTransId="{37456BE6-DB05-45CF-A94F-D4CE21700E06}" sibTransId="{ADC17953-ADA9-4BE5-BC1E-CB05E5346649}"/>
    <dgm:cxn modelId="{CA198ACB-D6E2-496C-99F2-4A9BE291EA67}" type="presOf" srcId="{9DF69B90-F626-4967-A30E-88D6B5A3378A}" destId="{EA2CFEFE-F097-4F29-BA17-B29449CF60D7}" srcOrd="1" destOrd="0" presId="urn:microsoft.com/office/officeart/2016/7/layout/RepeatingBendingProcessNew"/>
    <dgm:cxn modelId="{C3086DD5-7497-4165-82B6-5E61D31B395F}" type="presOf" srcId="{95AB9340-A82E-4AD9-A276-4657C9CB2A19}" destId="{0EAFA710-1F89-4F6C-8FE3-4E6A4B80CCD4}" srcOrd="0" destOrd="0" presId="urn:microsoft.com/office/officeart/2016/7/layout/RepeatingBendingProcessNew"/>
    <dgm:cxn modelId="{4844E5DB-89ED-4179-B32B-14B1CCB27C1D}" type="presOf" srcId="{22153CBF-3D06-442E-BE48-9B7E69348DBF}" destId="{027EA7A3-E75F-491F-9FB8-563A1030D70E}" srcOrd="0" destOrd="0" presId="urn:microsoft.com/office/officeart/2016/7/layout/RepeatingBendingProcessNew"/>
    <dgm:cxn modelId="{B7BC01DC-3380-4478-A047-5FE0509D085A}" type="presOf" srcId="{C6845304-ACBE-48FD-ADAE-BB0C4B2BE2CE}" destId="{6DC726D7-233D-4F6E-92C3-85C7145E76F0}" srcOrd="0" destOrd="0" presId="urn:microsoft.com/office/officeart/2016/7/layout/RepeatingBendingProcessNew"/>
    <dgm:cxn modelId="{17A403EC-83E0-4B2E-8853-09EA51903DE7}" srcId="{DFE1805B-CFD0-4DC9-B830-B8016075F026}" destId="{22153CBF-3D06-442E-BE48-9B7E69348DBF}" srcOrd="10" destOrd="0" parTransId="{23FA6D3B-6DB5-43B9-90D5-D39FE4F766C1}" sibTransId="{9DF69B90-F626-4967-A30E-88D6B5A3378A}"/>
    <dgm:cxn modelId="{202810EC-8D52-4F3A-98EC-4E79767E8C52}" type="presOf" srcId="{744FD22F-5919-4A1A-A7F2-66AB26EAC94D}" destId="{325FEE32-1A19-49D2-9C7D-9A01A66546EB}" srcOrd="0" destOrd="0" presId="urn:microsoft.com/office/officeart/2016/7/layout/RepeatingBendingProcessNew"/>
    <dgm:cxn modelId="{223E16EF-4612-4F45-9CE6-1A856FC5F829}" type="presOf" srcId="{0142CFE6-38D9-41C3-879E-89140D5F609A}" destId="{8F338DC2-9A52-4E9A-8EA6-3EE60AF24091}" srcOrd="0" destOrd="0" presId="urn:microsoft.com/office/officeart/2016/7/layout/RepeatingBendingProcessNew"/>
    <dgm:cxn modelId="{D5F21CF6-EA82-4CDC-A36B-C8DA5B6CD36F}" type="presOf" srcId="{F41423BA-29C5-4BA3-AABF-1C3956F09184}" destId="{9B1E6212-5115-47E7-8B6D-5D5F44EDE3A0}" srcOrd="1" destOrd="0" presId="urn:microsoft.com/office/officeart/2016/7/layout/RepeatingBendingProcessNew"/>
    <dgm:cxn modelId="{8283BC3E-D2A6-4E23-A168-AA129D1D5400}" type="presParOf" srcId="{8AE0F230-155B-46B4-A952-CE1459A909B8}" destId="{01F1CC19-18CB-4056-9380-00BEDAF41380}" srcOrd="0" destOrd="0" presId="urn:microsoft.com/office/officeart/2016/7/layout/RepeatingBendingProcessNew"/>
    <dgm:cxn modelId="{BC2E9D42-859E-4C03-929E-50791F0CAE3D}" type="presParOf" srcId="{8AE0F230-155B-46B4-A952-CE1459A909B8}" destId="{6DC726D7-233D-4F6E-92C3-85C7145E76F0}" srcOrd="1" destOrd="0" presId="urn:microsoft.com/office/officeart/2016/7/layout/RepeatingBendingProcessNew"/>
    <dgm:cxn modelId="{E87B1CCF-8678-414D-A26E-1D78A22939F2}" type="presParOf" srcId="{6DC726D7-233D-4F6E-92C3-85C7145E76F0}" destId="{F23D9920-6E86-49E6-B079-417026CE62F9}" srcOrd="0" destOrd="0" presId="urn:microsoft.com/office/officeart/2016/7/layout/RepeatingBendingProcessNew"/>
    <dgm:cxn modelId="{A8542004-6B65-475B-8708-B3BA831847C3}" type="presParOf" srcId="{8AE0F230-155B-46B4-A952-CE1459A909B8}" destId="{A1633CF7-78B6-46E6-B79B-F19E21F9B0C0}" srcOrd="2" destOrd="0" presId="urn:microsoft.com/office/officeart/2016/7/layout/RepeatingBendingProcessNew"/>
    <dgm:cxn modelId="{E348A445-1CE5-4901-9A0B-11F3FC49E1A4}" type="presParOf" srcId="{8AE0F230-155B-46B4-A952-CE1459A909B8}" destId="{C405847F-4496-4B22-B43D-F4A6FFB5E583}" srcOrd="3" destOrd="0" presId="urn:microsoft.com/office/officeart/2016/7/layout/RepeatingBendingProcessNew"/>
    <dgm:cxn modelId="{142DE6A1-4C62-41A0-92ED-A7D1CF230507}" type="presParOf" srcId="{C405847F-4496-4B22-B43D-F4A6FFB5E583}" destId="{B648E84A-E825-4F5A-A460-C0240FC61EF2}" srcOrd="0" destOrd="0" presId="urn:microsoft.com/office/officeart/2016/7/layout/RepeatingBendingProcessNew"/>
    <dgm:cxn modelId="{F1D98C3E-E0BD-4793-9EDF-B00A8EA254BA}" type="presParOf" srcId="{8AE0F230-155B-46B4-A952-CE1459A909B8}" destId="{359CF1F1-D259-488E-817E-E1D10BB32F71}" srcOrd="4" destOrd="0" presId="urn:microsoft.com/office/officeart/2016/7/layout/RepeatingBendingProcessNew"/>
    <dgm:cxn modelId="{63EEA7A1-BF0F-4BB9-8670-D44D6F997EC4}" type="presParOf" srcId="{8AE0F230-155B-46B4-A952-CE1459A909B8}" destId="{3C8E24FA-52DD-43E5-BEDA-F11DA4349DF6}" srcOrd="5" destOrd="0" presId="urn:microsoft.com/office/officeart/2016/7/layout/RepeatingBendingProcessNew"/>
    <dgm:cxn modelId="{7E6130BE-9BB5-4F7C-9662-A10CBB5E5990}" type="presParOf" srcId="{3C8E24FA-52DD-43E5-BEDA-F11DA4349DF6}" destId="{624177AD-FEBD-4C2E-B487-9294D6638AF2}" srcOrd="0" destOrd="0" presId="urn:microsoft.com/office/officeart/2016/7/layout/RepeatingBendingProcessNew"/>
    <dgm:cxn modelId="{AF66EF88-ADF6-4B47-A197-34DBAAF8FD6E}" type="presParOf" srcId="{8AE0F230-155B-46B4-A952-CE1459A909B8}" destId="{8F338DC2-9A52-4E9A-8EA6-3EE60AF24091}" srcOrd="6" destOrd="0" presId="urn:microsoft.com/office/officeart/2016/7/layout/RepeatingBendingProcessNew"/>
    <dgm:cxn modelId="{CB51D805-D1BD-480C-8B02-4927E1CEC75B}" type="presParOf" srcId="{8AE0F230-155B-46B4-A952-CE1459A909B8}" destId="{1CB57C53-9067-4E66-8365-846636465FF0}" srcOrd="7" destOrd="0" presId="urn:microsoft.com/office/officeart/2016/7/layout/RepeatingBendingProcessNew"/>
    <dgm:cxn modelId="{64DC4628-CB64-4E1C-A97C-6E19B20E4C47}" type="presParOf" srcId="{1CB57C53-9067-4E66-8365-846636465FF0}" destId="{9F44C01F-EE63-425E-84DD-05DEBAE07D75}" srcOrd="0" destOrd="0" presId="urn:microsoft.com/office/officeart/2016/7/layout/RepeatingBendingProcessNew"/>
    <dgm:cxn modelId="{F1CE7E30-C65B-4D76-8262-159A81AFAA2A}" type="presParOf" srcId="{8AE0F230-155B-46B4-A952-CE1459A909B8}" destId="{F2ECD2C5-EE14-4159-9936-6CF2C0C6A6F5}" srcOrd="8" destOrd="0" presId="urn:microsoft.com/office/officeart/2016/7/layout/RepeatingBendingProcessNew"/>
    <dgm:cxn modelId="{29F047AA-DA53-41D2-8DE1-AA44FFB7D0F7}" type="presParOf" srcId="{8AE0F230-155B-46B4-A952-CE1459A909B8}" destId="{C526FB5D-3F6E-4823-9C38-E8C85C1311B3}" srcOrd="9" destOrd="0" presId="urn:microsoft.com/office/officeart/2016/7/layout/RepeatingBendingProcessNew"/>
    <dgm:cxn modelId="{9B2C7106-F7CB-4CC6-8D1B-B40E9D12E89F}" type="presParOf" srcId="{C526FB5D-3F6E-4823-9C38-E8C85C1311B3}" destId="{2E6CFF50-D22C-4600-94BC-B27EFC491524}" srcOrd="0" destOrd="0" presId="urn:microsoft.com/office/officeart/2016/7/layout/RepeatingBendingProcessNew"/>
    <dgm:cxn modelId="{C7846339-5C2F-4D4D-ABBD-F883B6321F8E}" type="presParOf" srcId="{8AE0F230-155B-46B4-A952-CE1459A909B8}" destId="{0EAFA710-1F89-4F6C-8FE3-4E6A4B80CCD4}" srcOrd="10" destOrd="0" presId="urn:microsoft.com/office/officeart/2016/7/layout/RepeatingBendingProcessNew"/>
    <dgm:cxn modelId="{032F68EE-7DA1-4581-B08E-2E902F5E7966}" type="presParOf" srcId="{8AE0F230-155B-46B4-A952-CE1459A909B8}" destId="{2EBA20B4-EFB7-4408-9EBA-2BEC44862B9E}" srcOrd="11" destOrd="0" presId="urn:microsoft.com/office/officeart/2016/7/layout/RepeatingBendingProcessNew"/>
    <dgm:cxn modelId="{1D4BE926-4EBD-4959-9600-2D65B6528501}" type="presParOf" srcId="{2EBA20B4-EFB7-4408-9EBA-2BEC44862B9E}" destId="{9B1E6212-5115-47E7-8B6D-5D5F44EDE3A0}" srcOrd="0" destOrd="0" presId="urn:microsoft.com/office/officeart/2016/7/layout/RepeatingBendingProcessNew"/>
    <dgm:cxn modelId="{4581F2FD-D35B-4284-92F5-B1C6255D3899}" type="presParOf" srcId="{8AE0F230-155B-46B4-A952-CE1459A909B8}" destId="{BE17609A-B555-4891-AE6B-15577ED42BC4}" srcOrd="12" destOrd="0" presId="urn:microsoft.com/office/officeart/2016/7/layout/RepeatingBendingProcessNew"/>
    <dgm:cxn modelId="{23CE5B60-3F91-4F68-8202-0187A0771806}" type="presParOf" srcId="{8AE0F230-155B-46B4-A952-CE1459A909B8}" destId="{6001A93F-3F2E-46D7-A54F-095747DA3F75}" srcOrd="13" destOrd="0" presId="urn:microsoft.com/office/officeart/2016/7/layout/RepeatingBendingProcessNew"/>
    <dgm:cxn modelId="{D1C60612-2F46-43DC-AED2-E73165AA54B2}" type="presParOf" srcId="{6001A93F-3F2E-46D7-A54F-095747DA3F75}" destId="{0D4831BB-EBE8-47F7-9B83-FAC404590BFA}" srcOrd="0" destOrd="0" presId="urn:microsoft.com/office/officeart/2016/7/layout/RepeatingBendingProcessNew"/>
    <dgm:cxn modelId="{B6F0395C-406C-4915-A127-A1EB81A397C0}" type="presParOf" srcId="{8AE0F230-155B-46B4-A952-CE1459A909B8}" destId="{0A97C23E-9C28-4BEF-8C76-BF4B8E99F4DD}" srcOrd="14" destOrd="0" presId="urn:microsoft.com/office/officeart/2016/7/layout/RepeatingBendingProcessNew"/>
    <dgm:cxn modelId="{E7C16974-C142-4EF6-AC1B-D39C0D712C69}" type="presParOf" srcId="{8AE0F230-155B-46B4-A952-CE1459A909B8}" destId="{963CA85A-0509-4170-8C06-9EAC314DB921}" srcOrd="15" destOrd="0" presId="urn:microsoft.com/office/officeart/2016/7/layout/RepeatingBendingProcessNew"/>
    <dgm:cxn modelId="{5AE61C29-BA1F-4816-A6B6-922C419EA68B}" type="presParOf" srcId="{963CA85A-0509-4170-8C06-9EAC314DB921}" destId="{CC62A525-99B8-42E2-9C3D-3EBD20E4E538}" srcOrd="0" destOrd="0" presId="urn:microsoft.com/office/officeart/2016/7/layout/RepeatingBendingProcessNew"/>
    <dgm:cxn modelId="{6C3F5B96-3082-4BD5-A31B-56D77BA70C68}" type="presParOf" srcId="{8AE0F230-155B-46B4-A952-CE1459A909B8}" destId="{C62BAE93-7235-4C2B-BC44-774B20F66630}" srcOrd="16" destOrd="0" presId="urn:microsoft.com/office/officeart/2016/7/layout/RepeatingBendingProcessNew"/>
    <dgm:cxn modelId="{85BA4CCA-1AC0-455E-A804-EC4F688CE089}" type="presParOf" srcId="{8AE0F230-155B-46B4-A952-CE1459A909B8}" destId="{325FEE32-1A19-49D2-9C7D-9A01A66546EB}" srcOrd="17" destOrd="0" presId="urn:microsoft.com/office/officeart/2016/7/layout/RepeatingBendingProcessNew"/>
    <dgm:cxn modelId="{2CB41A6B-254C-4A9E-8420-3627151ACCE1}" type="presParOf" srcId="{325FEE32-1A19-49D2-9C7D-9A01A66546EB}" destId="{21854B2B-EDFC-4AB9-B770-A55F35705FAD}" srcOrd="0" destOrd="0" presId="urn:microsoft.com/office/officeart/2016/7/layout/RepeatingBendingProcessNew"/>
    <dgm:cxn modelId="{FD5BF017-8156-4E9B-9EBC-94A9CDAA5058}" type="presParOf" srcId="{8AE0F230-155B-46B4-A952-CE1459A909B8}" destId="{F1BF3EEE-B162-4B04-B75A-6E36EE8FC856}" srcOrd="18" destOrd="0" presId="urn:microsoft.com/office/officeart/2016/7/layout/RepeatingBendingProcessNew"/>
    <dgm:cxn modelId="{1A239EB9-67F7-415A-9DFE-0D09454938D5}" type="presParOf" srcId="{8AE0F230-155B-46B4-A952-CE1459A909B8}" destId="{190F2A01-DE44-4A23-9568-7917BFAB878E}" srcOrd="19" destOrd="0" presId="urn:microsoft.com/office/officeart/2016/7/layout/RepeatingBendingProcessNew"/>
    <dgm:cxn modelId="{2ABE1DFF-5CF3-4A17-8881-8DE488A38633}" type="presParOf" srcId="{190F2A01-DE44-4A23-9568-7917BFAB878E}" destId="{68A233F6-0828-4923-B68B-E847E6E5C169}" srcOrd="0" destOrd="0" presId="urn:microsoft.com/office/officeart/2016/7/layout/RepeatingBendingProcessNew"/>
    <dgm:cxn modelId="{0BF44368-B53D-494F-B3AE-629A6269D228}" type="presParOf" srcId="{8AE0F230-155B-46B4-A952-CE1459A909B8}" destId="{027EA7A3-E75F-491F-9FB8-563A1030D70E}" srcOrd="20" destOrd="0" presId="urn:microsoft.com/office/officeart/2016/7/layout/RepeatingBendingProcessNew"/>
    <dgm:cxn modelId="{1AEE96EC-BBEB-4976-9481-43DE098C2194}" type="presParOf" srcId="{8AE0F230-155B-46B4-A952-CE1459A909B8}" destId="{13658085-14A1-434A-9815-C84B97454530}" srcOrd="21" destOrd="0" presId="urn:microsoft.com/office/officeart/2016/7/layout/RepeatingBendingProcessNew"/>
    <dgm:cxn modelId="{794EE2D4-217D-43E4-AB42-D1C8A962C794}" type="presParOf" srcId="{13658085-14A1-434A-9815-C84B97454530}" destId="{EA2CFEFE-F097-4F29-BA17-B29449CF60D7}" srcOrd="0" destOrd="0" presId="urn:microsoft.com/office/officeart/2016/7/layout/RepeatingBendingProcessNew"/>
    <dgm:cxn modelId="{07CD488F-AD0E-4713-83E4-BAB007FF513B}" type="presParOf" srcId="{8AE0F230-155B-46B4-A952-CE1459A909B8}" destId="{7E7C25F8-54A6-4666-8AA4-9E0DB93E11E5}" srcOrd="2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E356FB-C399-4AA1-8CB6-607F692571FF}">
      <dsp:nvSpPr>
        <dsp:cNvPr id="0" name=""/>
        <dsp:cNvSpPr/>
      </dsp:nvSpPr>
      <dsp:spPr>
        <a:xfrm>
          <a:off x="1953914" y="5292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850382B-5938-4B3A-A724-B2AA03312AA8}">
      <dsp:nvSpPr>
        <dsp:cNvPr id="0" name=""/>
        <dsp:cNvSpPr/>
      </dsp:nvSpPr>
      <dsp:spPr>
        <a:xfrm>
          <a:off x="765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b="1" i="0" kern="1200"/>
            <a:t>Definition: A learning curve represents the rate of improvement in performing a task over time. </a:t>
          </a:r>
          <a:endParaRPr lang="en-US" sz="1600" kern="1200"/>
        </a:p>
      </dsp:txBody>
      <dsp:txXfrm>
        <a:off x="765914" y="2943510"/>
        <a:ext cx="4320000" cy="720000"/>
      </dsp:txXfrm>
    </dsp:sp>
    <dsp:sp modelId="{B62053EA-1FDC-4B56-9983-32A80FE386DB}">
      <dsp:nvSpPr>
        <dsp:cNvPr id="0" name=""/>
        <dsp:cNvSpPr/>
      </dsp:nvSpPr>
      <dsp:spPr>
        <a:xfrm>
          <a:off x="7029914" y="5292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9895515-AA82-4F45-B297-71147FF4FBC9}">
      <dsp:nvSpPr>
        <dsp:cNvPr id="0" name=""/>
        <dsp:cNvSpPr/>
      </dsp:nvSpPr>
      <dsp:spPr>
        <a:xfrm>
          <a:off x="5841914" y="2943510"/>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b="1" i="0" kern="1200"/>
            <a:t>Application: In a just culture, the learning curve reflects the time and effort required to shift organizational mindset and behaviors. </a:t>
          </a:r>
          <a:endParaRPr lang="en-US" sz="1600" kern="1200"/>
        </a:p>
      </dsp:txBody>
      <dsp:txXfrm>
        <a:off x="5841914" y="2943510"/>
        <a:ext cx="432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C726D7-233D-4F6E-92C3-85C7145E76F0}">
      <dsp:nvSpPr>
        <dsp:cNvPr id="0" name=""/>
        <dsp:cNvSpPr/>
      </dsp:nvSpPr>
      <dsp:spPr>
        <a:xfrm>
          <a:off x="2669704" y="533944"/>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577453"/>
        <a:ext cx="22113" cy="4422"/>
      </dsp:txXfrm>
    </dsp:sp>
    <dsp:sp modelId="{01F1CC19-18CB-4056-9380-00BEDAF41380}">
      <dsp:nvSpPr>
        <dsp:cNvPr id="0" name=""/>
        <dsp:cNvSpPr/>
      </dsp:nvSpPr>
      <dsp:spPr>
        <a:xfrm>
          <a:off x="748607" y="2795"/>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Initial Awareness:</a:t>
          </a:r>
          <a:r>
            <a:rPr lang="en-US" sz="1300" b="0" i="0" kern="1200"/>
            <a:t> </a:t>
          </a:r>
          <a:endParaRPr lang="en-US" sz="1300" kern="1200"/>
        </a:p>
      </dsp:txBody>
      <dsp:txXfrm>
        <a:off x="748607" y="2795"/>
        <a:ext cx="1922896" cy="1153737"/>
      </dsp:txXfrm>
    </dsp:sp>
    <dsp:sp modelId="{C405847F-4496-4B22-B43D-F4A6FFB5E583}">
      <dsp:nvSpPr>
        <dsp:cNvPr id="0" name=""/>
        <dsp:cNvSpPr/>
      </dsp:nvSpPr>
      <dsp:spPr>
        <a:xfrm>
          <a:off x="5034866" y="533944"/>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577453"/>
        <a:ext cx="22113" cy="4422"/>
      </dsp:txXfrm>
    </dsp:sp>
    <dsp:sp modelId="{A1633CF7-78B6-46E6-B79B-F19E21F9B0C0}">
      <dsp:nvSpPr>
        <dsp:cNvPr id="0" name=""/>
        <dsp:cNvSpPr/>
      </dsp:nvSpPr>
      <dsp:spPr>
        <a:xfrm>
          <a:off x="3113770" y="2795"/>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Description:</a:t>
          </a:r>
          <a:r>
            <a:rPr lang="en-US" sz="1300" b="0" i="0" kern="1200"/>
            <a:t> Introduction to just culture principles. </a:t>
          </a:r>
          <a:endParaRPr lang="en-US" sz="1300" kern="1200"/>
        </a:p>
      </dsp:txBody>
      <dsp:txXfrm>
        <a:off x="3113770" y="2795"/>
        <a:ext cx="1922896" cy="1153737"/>
      </dsp:txXfrm>
    </dsp:sp>
    <dsp:sp modelId="{3C8E24FA-52DD-43E5-BEDA-F11DA4349DF6}">
      <dsp:nvSpPr>
        <dsp:cNvPr id="0" name=""/>
        <dsp:cNvSpPr/>
      </dsp:nvSpPr>
      <dsp:spPr>
        <a:xfrm>
          <a:off x="7400029" y="533944"/>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4806" y="577453"/>
        <a:ext cx="22113" cy="4422"/>
      </dsp:txXfrm>
    </dsp:sp>
    <dsp:sp modelId="{359CF1F1-D259-488E-817E-E1D10BB32F71}">
      <dsp:nvSpPr>
        <dsp:cNvPr id="0" name=""/>
        <dsp:cNvSpPr/>
      </dsp:nvSpPr>
      <dsp:spPr>
        <a:xfrm>
          <a:off x="5478933" y="2795"/>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Activities:</a:t>
          </a:r>
          <a:r>
            <a:rPr lang="en-US" sz="1300" b="0" i="0" kern="1200"/>
            <a:t> Training sessions, workshops, and communication from leadership. </a:t>
          </a:r>
          <a:endParaRPr lang="en-US" sz="1300" kern="1200"/>
        </a:p>
      </dsp:txBody>
      <dsp:txXfrm>
        <a:off x="5478933" y="2795"/>
        <a:ext cx="1922896" cy="1153737"/>
      </dsp:txXfrm>
    </dsp:sp>
    <dsp:sp modelId="{1CB57C53-9067-4E66-8365-846636465FF0}">
      <dsp:nvSpPr>
        <dsp:cNvPr id="0" name=""/>
        <dsp:cNvSpPr/>
      </dsp:nvSpPr>
      <dsp:spPr>
        <a:xfrm>
          <a:off x="1710055" y="1154733"/>
          <a:ext cx="7095488" cy="411666"/>
        </a:xfrm>
        <a:custGeom>
          <a:avLst/>
          <a:gdLst/>
          <a:ahLst/>
          <a:cxnLst/>
          <a:rect l="0" t="0" r="0" b="0"/>
          <a:pathLst>
            <a:path>
              <a:moveTo>
                <a:pt x="7095488" y="0"/>
              </a:moveTo>
              <a:lnTo>
                <a:pt x="7095488" y="222933"/>
              </a:lnTo>
              <a:lnTo>
                <a:pt x="0" y="222933"/>
              </a:lnTo>
              <a:lnTo>
                <a:pt x="0" y="411666"/>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068" y="1358355"/>
        <a:ext cx="355462" cy="4422"/>
      </dsp:txXfrm>
    </dsp:sp>
    <dsp:sp modelId="{8F338DC2-9A52-4E9A-8EA6-3EE60AF24091}">
      <dsp:nvSpPr>
        <dsp:cNvPr id="0" name=""/>
        <dsp:cNvSpPr/>
      </dsp:nvSpPr>
      <dsp:spPr>
        <a:xfrm>
          <a:off x="7844095" y="2795"/>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Adoption:</a:t>
          </a:r>
          <a:r>
            <a:rPr lang="en-US" sz="1300" b="0" i="0" kern="1200"/>
            <a:t> </a:t>
          </a:r>
          <a:endParaRPr lang="en-US" sz="1300" kern="1200"/>
        </a:p>
      </dsp:txBody>
      <dsp:txXfrm>
        <a:off x="7844095" y="2795"/>
        <a:ext cx="1922896" cy="1153737"/>
      </dsp:txXfrm>
    </dsp:sp>
    <dsp:sp modelId="{C526FB5D-3F6E-4823-9C38-E8C85C1311B3}">
      <dsp:nvSpPr>
        <dsp:cNvPr id="0" name=""/>
        <dsp:cNvSpPr/>
      </dsp:nvSpPr>
      <dsp:spPr>
        <a:xfrm>
          <a:off x="2669704" y="2129949"/>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2173457"/>
        <a:ext cx="22113" cy="4422"/>
      </dsp:txXfrm>
    </dsp:sp>
    <dsp:sp modelId="{F2ECD2C5-EE14-4159-9936-6CF2C0C6A6F5}">
      <dsp:nvSpPr>
        <dsp:cNvPr id="0" name=""/>
        <dsp:cNvSpPr/>
      </dsp:nvSpPr>
      <dsp:spPr>
        <a:xfrm>
          <a:off x="748607" y="1598800"/>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Description:</a:t>
          </a:r>
          <a:r>
            <a:rPr lang="en-US" sz="1300" b="0" i="0" kern="1200"/>
            <a:t> Early adoption of practices. </a:t>
          </a:r>
          <a:endParaRPr lang="en-US" sz="1300" kern="1200"/>
        </a:p>
      </dsp:txBody>
      <dsp:txXfrm>
        <a:off x="748607" y="1598800"/>
        <a:ext cx="1922896" cy="1153737"/>
      </dsp:txXfrm>
    </dsp:sp>
    <dsp:sp modelId="{2EBA20B4-EFB7-4408-9EBA-2BEC44862B9E}">
      <dsp:nvSpPr>
        <dsp:cNvPr id="0" name=""/>
        <dsp:cNvSpPr/>
      </dsp:nvSpPr>
      <dsp:spPr>
        <a:xfrm>
          <a:off x="5034866" y="2129949"/>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2173457"/>
        <a:ext cx="22113" cy="4422"/>
      </dsp:txXfrm>
    </dsp:sp>
    <dsp:sp modelId="{0EAFA710-1F89-4F6C-8FE3-4E6A4B80CCD4}">
      <dsp:nvSpPr>
        <dsp:cNvPr id="0" name=""/>
        <dsp:cNvSpPr/>
      </dsp:nvSpPr>
      <dsp:spPr>
        <a:xfrm>
          <a:off x="3113770" y="1598800"/>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Activities:</a:t>
          </a:r>
          <a:r>
            <a:rPr lang="en-US" sz="1300" b="0" i="0" kern="1200"/>
            <a:t> Pilot programs, feedback loops, and initial implementation of just culture policies. </a:t>
          </a:r>
          <a:endParaRPr lang="en-US" sz="1300" kern="1200"/>
        </a:p>
      </dsp:txBody>
      <dsp:txXfrm>
        <a:off x="3113770" y="1598800"/>
        <a:ext cx="1922896" cy="1153737"/>
      </dsp:txXfrm>
    </dsp:sp>
    <dsp:sp modelId="{6001A93F-3F2E-46D7-A54F-095747DA3F75}">
      <dsp:nvSpPr>
        <dsp:cNvPr id="0" name=""/>
        <dsp:cNvSpPr/>
      </dsp:nvSpPr>
      <dsp:spPr>
        <a:xfrm>
          <a:off x="7400029" y="2129949"/>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4806" y="2173457"/>
        <a:ext cx="22113" cy="4422"/>
      </dsp:txXfrm>
    </dsp:sp>
    <dsp:sp modelId="{BE17609A-B555-4891-AE6B-15577ED42BC4}">
      <dsp:nvSpPr>
        <dsp:cNvPr id="0" name=""/>
        <dsp:cNvSpPr/>
      </dsp:nvSpPr>
      <dsp:spPr>
        <a:xfrm>
          <a:off x="5478933" y="1598800"/>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Integration:</a:t>
          </a:r>
          <a:r>
            <a:rPr lang="en-US" sz="1300" b="0" i="0" kern="1200"/>
            <a:t> </a:t>
          </a:r>
          <a:endParaRPr lang="en-US" sz="1300" kern="1200"/>
        </a:p>
      </dsp:txBody>
      <dsp:txXfrm>
        <a:off x="5478933" y="1598800"/>
        <a:ext cx="1922896" cy="1153737"/>
      </dsp:txXfrm>
    </dsp:sp>
    <dsp:sp modelId="{963CA85A-0509-4170-8C06-9EAC314DB921}">
      <dsp:nvSpPr>
        <dsp:cNvPr id="0" name=""/>
        <dsp:cNvSpPr/>
      </dsp:nvSpPr>
      <dsp:spPr>
        <a:xfrm>
          <a:off x="1710055" y="2750737"/>
          <a:ext cx="7095488" cy="411666"/>
        </a:xfrm>
        <a:custGeom>
          <a:avLst/>
          <a:gdLst/>
          <a:ahLst/>
          <a:cxnLst/>
          <a:rect l="0" t="0" r="0" b="0"/>
          <a:pathLst>
            <a:path>
              <a:moveTo>
                <a:pt x="7095488" y="0"/>
              </a:moveTo>
              <a:lnTo>
                <a:pt x="7095488" y="222933"/>
              </a:lnTo>
              <a:lnTo>
                <a:pt x="0" y="222933"/>
              </a:lnTo>
              <a:lnTo>
                <a:pt x="0" y="411666"/>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068" y="2954359"/>
        <a:ext cx="355462" cy="4422"/>
      </dsp:txXfrm>
    </dsp:sp>
    <dsp:sp modelId="{0A97C23E-9C28-4BEF-8C76-BF4B8E99F4DD}">
      <dsp:nvSpPr>
        <dsp:cNvPr id="0" name=""/>
        <dsp:cNvSpPr/>
      </dsp:nvSpPr>
      <dsp:spPr>
        <a:xfrm>
          <a:off x="7844095" y="1598800"/>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Description:</a:t>
          </a:r>
          <a:r>
            <a:rPr lang="en-US" sz="1300" b="0" i="0" kern="1200"/>
            <a:t> Widespread adoption and integration into daily practices. </a:t>
          </a:r>
          <a:endParaRPr lang="en-US" sz="1300" kern="1200"/>
        </a:p>
      </dsp:txBody>
      <dsp:txXfrm>
        <a:off x="7844095" y="1598800"/>
        <a:ext cx="1922896" cy="1153737"/>
      </dsp:txXfrm>
    </dsp:sp>
    <dsp:sp modelId="{325FEE32-1A19-49D2-9C7D-9A01A66546EB}">
      <dsp:nvSpPr>
        <dsp:cNvPr id="0" name=""/>
        <dsp:cNvSpPr/>
      </dsp:nvSpPr>
      <dsp:spPr>
        <a:xfrm>
          <a:off x="2669704" y="3725953"/>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3769461"/>
        <a:ext cx="22113" cy="4422"/>
      </dsp:txXfrm>
    </dsp:sp>
    <dsp:sp modelId="{C62BAE93-7235-4C2B-BC44-774B20F66630}">
      <dsp:nvSpPr>
        <dsp:cNvPr id="0" name=""/>
        <dsp:cNvSpPr/>
      </dsp:nvSpPr>
      <dsp:spPr>
        <a:xfrm>
          <a:off x="748607" y="3194804"/>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Activities:</a:t>
          </a:r>
          <a:r>
            <a:rPr lang="en-US" sz="1300" b="0" i="0" kern="1200"/>
            <a:t> Continuous reinforcement, advanced training, and policy adjustments. </a:t>
          </a:r>
          <a:endParaRPr lang="en-US" sz="1300" kern="1200"/>
        </a:p>
      </dsp:txBody>
      <dsp:txXfrm>
        <a:off x="748607" y="3194804"/>
        <a:ext cx="1922896" cy="1153737"/>
      </dsp:txXfrm>
    </dsp:sp>
    <dsp:sp modelId="{190F2A01-DE44-4A23-9568-7917BFAB878E}">
      <dsp:nvSpPr>
        <dsp:cNvPr id="0" name=""/>
        <dsp:cNvSpPr/>
      </dsp:nvSpPr>
      <dsp:spPr>
        <a:xfrm>
          <a:off x="5034866" y="3725953"/>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3769461"/>
        <a:ext cx="22113" cy="4422"/>
      </dsp:txXfrm>
    </dsp:sp>
    <dsp:sp modelId="{F1BF3EEE-B162-4B04-B75A-6E36EE8FC856}">
      <dsp:nvSpPr>
        <dsp:cNvPr id="0" name=""/>
        <dsp:cNvSpPr/>
      </dsp:nvSpPr>
      <dsp:spPr>
        <a:xfrm>
          <a:off x="3113770" y="3194804"/>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Sustained Improvement:</a:t>
          </a:r>
          <a:r>
            <a:rPr lang="en-US" sz="1300" b="0" i="0" kern="1200"/>
            <a:t> </a:t>
          </a:r>
          <a:endParaRPr lang="en-US" sz="1300" kern="1200"/>
        </a:p>
      </dsp:txBody>
      <dsp:txXfrm>
        <a:off x="3113770" y="3194804"/>
        <a:ext cx="1922896" cy="1153737"/>
      </dsp:txXfrm>
    </dsp:sp>
    <dsp:sp modelId="{13658085-14A1-434A-9815-C84B97454530}">
      <dsp:nvSpPr>
        <dsp:cNvPr id="0" name=""/>
        <dsp:cNvSpPr/>
      </dsp:nvSpPr>
      <dsp:spPr>
        <a:xfrm>
          <a:off x="7400029" y="3725953"/>
          <a:ext cx="411666" cy="91440"/>
        </a:xfrm>
        <a:custGeom>
          <a:avLst/>
          <a:gdLst/>
          <a:ahLst/>
          <a:cxnLst/>
          <a:rect l="0" t="0" r="0" b="0"/>
          <a:pathLst>
            <a:path>
              <a:moveTo>
                <a:pt x="0" y="45720"/>
              </a:moveTo>
              <a:lnTo>
                <a:pt x="411666" y="45720"/>
              </a:lnTo>
            </a:path>
          </a:pathLst>
        </a:custGeom>
        <a:noFill/>
        <a:ln w="1270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4806" y="3769461"/>
        <a:ext cx="22113" cy="4422"/>
      </dsp:txXfrm>
    </dsp:sp>
    <dsp:sp modelId="{027EA7A3-E75F-491F-9FB8-563A1030D70E}">
      <dsp:nvSpPr>
        <dsp:cNvPr id="0" name=""/>
        <dsp:cNvSpPr/>
      </dsp:nvSpPr>
      <dsp:spPr>
        <a:xfrm>
          <a:off x="5478933" y="3194804"/>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Description:</a:t>
          </a:r>
          <a:r>
            <a:rPr lang="en-US" sz="1300" b="0" i="0" kern="1200"/>
            <a:t> Just culture becomes ingrained in the organizational culture. </a:t>
          </a:r>
          <a:endParaRPr lang="en-US" sz="1300" kern="1200"/>
        </a:p>
      </dsp:txBody>
      <dsp:txXfrm>
        <a:off x="5478933" y="3194804"/>
        <a:ext cx="1922896" cy="1153737"/>
      </dsp:txXfrm>
    </dsp:sp>
    <dsp:sp modelId="{7E7C25F8-54A6-4666-8AA4-9E0DB93E11E5}">
      <dsp:nvSpPr>
        <dsp:cNvPr id="0" name=""/>
        <dsp:cNvSpPr/>
      </dsp:nvSpPr>
      <dsp:spPr>
        <a:xfrm>
          <a:off x="7844095" y="3194804"/>
          <a:ext cx="1922896" cy="1153737"/>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577850">
            <a:lnSpc>
              <a:spcPct val="90000"/>
            </a:lnSpc>
            <a:spcBef>
              <a:spcPct val="0"/>
            </a:spcBef>
            <a:spcAft>
              <a:spcPct val="35000"/>
            </a:spcAft>
            <a:buNone/>
          </a:pPr>
          <a:r>
            <a:rPr lang="en-US" sz="1300" b="1" i="0" kern="1200"/>
            <a:t>Activities:</a:t>
          </a:r>
          <a:r>
            <a:rPr lang="en-US" sz="1300" b="0" i="0" kern="1200"/>
            <a:t> Ongoing evaluation, continuous learning initiatives, and performance monitoring. </a:t>
          </a:r>
          <a:endParaRPr lang="en-US" sz="1300" kern="1200"/>
        </a:p>
      </dsp:txBody>
      <dsp:txXfrm>
        <a:off x="7844095" y="3194804"/>
        <a:ext cx="1922896" cy="115373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E09AD-D5F0-918A-F31C-36F3CDD5C8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73C24F-28A6-1CA5-F4F3-5BC53A0230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19DF526-CEF3-FD32-2512-ED7103A6B9A7}"/>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DC261324-65A2-9F55-A0EC-9BCC731041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95A32-91E5-66B7-F460-FBA616BB65CF}"/>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1279679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2A2FF-CA0F-E60D-350B-EB1D3FE4B1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5F01C2-2632-1746-08C0-61F7A2B41F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CEB9E-C3C7-4F7E-ECA0-3EE49B3E4F8C}"/>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BC3A5768-FB11-4890-E93D-434616A60E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FA2CA5-9B16-0131-C78C-DA1C86847AFA}"/>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1075570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218676-9C3A-1BB9-E23F-BA60611739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6FC91A-4D84-9BC6-2C7E-9B0DC779CF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1CE8AF-B9D5-46EA-CEF5-7501CBE2FBF7}"/>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D973818D-05C3-250C-FA45-A7A30A505A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61E8A-BD96-9C66-C1FA-C956190171DA}"/>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1302738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E70A6-500D-927C-CEE7-52B35518F8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B2BBF1-BAAC-FFC1-4B7C-133DD4A065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A8089A-A2A8-9C7A-57B6-2024FD437188}"/>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627F1838-8CBA-CF69-B372-DDA658E58C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634A82-725D-437B-EC70-042EEF3AA77F}"/>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67039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1DBA6-D92A-A171-1A10-4D4C8B768F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642856D-5014-FA56-CBE4-B43FF794774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C670A0-148C-5352-F4EC-CBC90F1844D4}"/>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B751EE9B-917A-D3A6-F04E-86F6E98D78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B60EFB-D6E6-049B-7491-888D3F70BB25}"/>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3026223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B523A-54D9-CAE9-6C2E-AA980FA854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901884-CDD2-0D07-2EF0-47713E431A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00D572-4F50-2B5E-F731-D82ED004D6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F90B3C-E27A-0914-7E7D-D46C93A8E862}"/>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6" name="Footer Placeholder 5">
            <a:extLst>
              <a:ext uri="{FF2B5EF4-FFF2-40B4-BE49-F238E27FC236}">
                <a16:creationId xmlns:a16="http://schemas.microsoft.com/office/drawing/2014/main" id="{E83E10D4-BA58-C8D2-44A1-6F4E75437F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B40210-96AF-945A-ECFC-8906FD0FB24C}"/>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2498265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AC2A-B2C4-E2EB-93A7-90848DA4A5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A70701-4411-3A4F-0662-777F3E711C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3805A9-6463-F16A-617D-BB8E2AC775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AD2E87-787E-7C9A-5DE5-5C2BD1D5C6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D48664-75A8-1B2E-AAC3-A0FA511550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57E3A4-9F22-8F68-05CC-4ADF27EC6B11}"/>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8" name="Footer Placeholder 7">
            <a:extLst>
              <a:ext uri="{FF2B5EF4-FFF2-40B4-BE49-F238E27FC236}">
                <a16:creationId xmlns:a16="http://schemas.microsoft.com/office/drawing/2014/main" id="{77C293EC-0A54-6ED1-30E8-CFD57D36BF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2BE494-E65E-5DDC-D65E-020D80B190B2}"/>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2151852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8C08F-ADA4-A1A8-59EC-B4C0CEC59E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1DD810-3BAB-2C62-6D7B-D42D653C06FD}"/>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4" name="Footer Placeholder 3">
            <a:extLst>
              <a:ext uri="{FF2B5EF4-FFF2-40B4-BE49-F238E27FC236}">
                <a16:creationId xmlns:a16="http://schemas.microsoft.com/office/drawing/2014/main" id="{622B6A12-38BE-E012-82ED-839F43B6AC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C208EA-ADFA-940B-E215-CB4B7B72AAC5}"/>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2320185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96F04F-3853-1306-E592-3B522858345B}"/>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3" name="Footer Placeholder 2">
            <a:extLst>
              <a:ext uri="{FF2B5EF4-FFF2-40B4-BE49-F238E27FC236}">
                <a16:creationId xmlns:a16="http://schemas.microsoft.com/office/drawing/2014/main" id="{790AFAC1-C3BC-D89C-3F79-52020491FD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6C8C75-B71D-A198-06F9-4C71B943A6DA}"/>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628501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11A50-A3B8-6FE9-A9D9-0FA8FC6CB3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0F6153-710A-AF93-AEBF-1DC265553E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5F1F32-3AB0-218C-18E9-FC79C6D5AD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880801-E940-5614-FF62-3ED2C3265AD4}"/>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6" name="Footer Placeholder 5">
            <a:extLst>
              <a:ext uri="{FF2B5EF4-FFF2-40B4-BE49-F238E27FC236}">
                <a16:creationId xmlns:a16="http://schemas.microsoft.com/office/drawing/2014/main" id="{F2628A2E-F014-70CB-DD62-07A2777B07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2D2233-CC69-484D-DA63-5B542FFB6299}"/>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2920644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DD968-9A25-5F2D-15F4-9C9D9BDCB9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B3EA231-0E97-8A08-A28C-FE5C80A2F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7079D1-BF3D-D888-4A38-333E9D114B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65C32E-BE85-0E66-305E-A28E81BE78AC}"/>
              </a:ext>
            </a:extLst>
          </p:cNvPr>
          <p:cNvSpPr>
            <a:spLocks noGrp="1"/>
          </p:cNvSpPr>
          <p:nvPr>
            <p:ph type="dt" sz="half" idx="10"/>
          </p:nvPr>
        </p:nvSpPr>
        <p:spPr/>
        <p:txBody>
          <a:bodyPr/>
          <a:lstStyle/>
          <a:p>
            <a:fld id="{DDF95D26-7017-4E81-B944-1CC6267BA4AC}" type="datetimeFigureOut">
              <a:rPr lang="en-US" smtClean="0"/>
              <a:t>7/14/2024</a:t>
            </a:fld>
            <a:endParaRPr lang="en-US"/>
          </a:p>
        </p:txBody>
      </p:sp>
      <p:sp>
        <p:nvSpPr>
          <p:cNvPr id="6" name="Footer Placeholder 5">
            <a:extLst>
              <a:ext uri="{FF2B5EF4-FFF2-40B4-BE49-F238E27FC236}">
                <a16:creationId xmlns:a16="http://schemas.microsoft.com/office/drawing/2014/main" id="{0EE5DE32-DD2D-9402-07A8-7B860811C7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EA38BD-D7B9-1D88-E93A-853734141E81}"/>
              </a:ext>
            </a:extLst>
          </p:cNvPr>
          <p:cNvSpPr>
            <a:spLocks noGrp="1"/>
          </p:cNvSpPr>
          <p:nvPr>
            <p:ph type="sldNum" sz="quarter" idx="12"/>
          </p:nvPr>
        </p:nvSpPr>
        <p:spPr/>
        <p:txBody>
          <a:bodyPr/>
          <a:lstStyle/>
          <a:p>
            <a:fld id="{52FB0CC3-3D4A-428D-973A-9718DAB6D72A}" type="slidenum">
              <a:rPr lang="en-US" smtClean="0"/>
              <a:t>‹#›</a:t>
            </a:fld>
            <a:endParaRPr lang="en-US"/>
          </a:p>
        </p:txBody>
      </p:sp>
    </p:spTree>
    <p:extLst>
      <p:ext uri="{BB962C8B-B14F-4D97-AF65-F5344CB8AC3E}">
        <p14:creationId xmlns:p14="http://schemas.microsoft.com/office/powerpoint/2010/main" val="2159877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6D75E8-3F08-5D9B-18A6-EC42C8769C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D1E95E5-6E35-1FFC-A2CA-615A6CFFE6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7BC74-8EB7-B6A7-0DC3-ABFF510322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DF95D26-7017-4E81-B944-1CC6267BA4AC}" type="datetimeFigureOut">
              <a:rPr lang="en-US" smtClean="0"/>
              <a:t>7/14/2024</a:t>
            </a:fld>
            <a:endParaRPr lang="en-US"/>
          </a:p>
        </p:txBody>
      </p:sp>
      <p:sp>
        <p:nvSpPr>
          <p:cNvPr id="5" name="Footer Placeholder 4">
            <a:extLst>
              <a:ext uri="{FF2B5EF4-FFF2-40B4-BE49-F238E27FC236}">
                <a16:creationId xmlns:a16="http://schemas.microsoft.com/office/drawing/2014/main" id="{ED033BD3-3135-1E41-1F49-116B60965C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70E0C12-5CB0-0423-BBBC-F766B2794F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2FB0CC3-3D4A-428D-973A-9718DAB6D72A}" type="slidenum">
              <a:rPr lang="en-US" smtClean="0"/>
              <a:t>‹#›</a:t>
            </a:fld>
            <a:endParaRPr lang="en-US"/>
          </a:p>
        </p:txBody>
      </p:sp>
    </p:spTree>
    <p:extLst>
      <p:ext uri="{BB962C8B-B14F-4D97-AF65-F5344CB8AC3E}">
        <p14:creationId xmlns:p14="http://schemas.microsoft.com/office/powerpoint/2010/main" val="3774043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hyperlink" Target="https://flightsafety.org/files/just_culture.pdf"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Video 6" descr="Floating Numbers And Letters On Top Of A Book">
            <a:extLst>
              <a:ext uri="{FF2B5EF4-FFF2-40B4-BE49-F238E27FC236}">
                <a16:creationId xmlns:a16="http://schemas.microsoft.com/office/drawing/2014/main" id="{AB74AE55-BC0A-36C1-7CE6-824B7B9E4E5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37E09A-C6E9-044B-3720-67C8EE9DA941}"/>
              </a:ext>
            </a:extLst>
          </p:cNvPr>
          <p:cNvSpPr>
            <a:spLocks noGrp="1"/>
          </p:cNvSpPr>
          <p:nvPr>
            <p:ph type="ctrTitle"/>
          </p:nvPr>
        </p:nvSpPr>
        <p:spPr>
          <a:xfrm>
            <a:off x="234639" y="998568"/>
            <a:ext cx="7925950" cy="3574778"/>
          </a:xfrm>
          <a:effectLst>
            <a:outerShdw blurRad="50800" dist="38100" dir="2700000" algn="tl" rotWithShape="0">
              <a:prstClr val="black">
                <a:alpha val="40000"/>
              </a:prstClr>
            </a:outerShdw>
          </a:effectLst>
        </p:spPr>
        <p:txBody>
          <a:bodyPr>
            <a:normAutofit/>
          </a:bodyPr>
          <a:lstStyle/>
          <a:p>
            <a:pPr algn="l" rtl="0" fontAlgn="base"/>
            <a:r>
              <a:rPr lang="en-US" sz="2500" b="1" i="0" dirty="0">
                <a:solidFill>
                  <a:schemeClr val="bg1"/>
                </a:solidFill>
                <a:effectLst/>
                <a:latin typeface="Times New Roman" panose="02020603050405020304" pitchFamily="18" charset="0"/>
              </a:rPr>
              <a:t>Establishing a Just, Learning Culture</a:t>
            </a:r>
            <a:r>
              <a:rPr lang="en-US" sz="2500" b="0" i="0" dirty="0">
                <a:solidFill>
                  <a:schemeClr val="bg1"/>
                </a:solidFill>
                <a:effectLst/>
                <a:latin typeface="Times New Roman" panose="02020603050405020304" pitchFamily="18" charset="0"/>
              </a:rPr>
              <a:t> </a:t>
            </a:r>
            <a:br>
              <a:rPr lang="en-US" sz="2500" b="0" i="0" dirty="0">
                <a:solidFill>
                  <a:schemeClr val="bg1"/>
                </a:solidFill>
                <a:effectLst/>
                <a:latin typeface="Segoe UI" panose="020B0502040204020203" pitchFamily="34" charset="0"/>
              </a:rPr>
            </a:br>
            <a:r>
              <a:rPr lang="en-US" sz="2500" b="0" i="0" dirty="0">
                <a:solidFill>
                  <a:schemeClr val="bg1"/>
                </a:solidFill>
                <a:effectLst/>
                <a:latin typeface="Times New Roman" panose="02020603050405020304" pitchFamily="18" charset="0"/>
              </a:rPr>
              <a:t>Shane Tinsley </a:t>
            </a:r>
            <a:r>
              <a:rPr lang="en-US" sz="2500" b="0" i="0" dirty="0">
                <a:solidFill>
                  <a:schemeClr val="bg1"/>
                </a:solidFill>
                <a:effectLst/>
                <a:latin typeface="WordVisiCarriageReturn_MSFontService"/>
              </a:rPr>
              <a:t> </a:t>
            </a:r>
            <a:br>
              <a:rPr lang="en-US" sz="2500" b="0" i="0" dirty="0">
                <a:solidFill>
                  <a:schemeClr val="bg1"/>
                </a:solidFill>
                <a:effectLst/>
                <a:latin typeface="WordVisiCarriageReturn_MSFontService"/>
              </a:rPr>
            </a:br>
            <a:r>
              <a:rPr lang="en-US" sz="2500" b="0" i="0" dirty="0">
                <a:solidFill>
                  <a:schemeClr val="bg1"/>
                </a:solidFill>
                <a:effectLst/>
                <a:latin typeface="Times New Roman" panose="02020603050405020304" pitchFamily="18" charset="0"/>
              </a:rPr>
              <a:t>July 13, 2024  </a:t>
            </a:r>
            <a:br>
              <a:rPr lang="en-US" sz="2500" b="0" i="0" dirty="0">
                <a:solidFill>
                  <a:schemeClr val="bg1"/>
                </a:solidFill>
                <a:effectLst/>
                <a:latin typeface="Segoe UI" panose="020B0502040204020203" pitchFamily="34" charset="0"/>
              </a:rPr>
            </a:br>
            <a:r>
              <a:rPr lang="en-US" sz="2500" b="0" i="0" dirty="0">
                <a:solidFill>
                  <a:schemeClr val="bg1"/>
                </a:solidFill>
                <a:effectLst/>
                <a:latin typeface="Times New Roman" panose="02020603050405020304" pitchFamily="18" charset="0"/>
              </a:rPr>
              <a:t>CSD 380: DevOps 9.2 </a:t>
            </a:r>
            <a:br>
              <a:rPr lang="en-US" sz="2500" b="0" i="0" dirty="0">
                <a:solidFill>
                  <a:schemeClr val="bg1"/>
                </a:solidFill>
                <a:effectLst/>
                <a:latin typeface="Segoe UI" panose="020B0502040204020203" pitchFamily="34" charset="0"/>
              </a:rPr>
            </a:br>
            <a:r>
              <a:rPr lang="en-US" sz="2500" b="0" i="0" dirty="0">
                <a:solidFill>
                  <a:schemeClr val="bg1"/>
                </a:solidFill>
                <a:effectLst/>
                <a:latin typeface="Times New Roman" panose="02020603050405020304" pitchFamily="18" charset="0"/>
              </a:rPr>
              <a:t>Dr. Joseph Issa </a:t>
            </a:r>
            <a:br>
              <a:rPr lang="en-US" sz="2500" b="0" i="0" dirty="0">
                <a:effectLst/>
                <a:latin typeface="Segoe UI" panose="020B0502040204020203" pitchFamily="34" charset="0"/>
              </a:rPr>
            </a:br>
            <a:r>
              <a:rPr lang="en-US" sz="2500" b="0" i="0" dirty="0">
                <a:solidFill>
                  <a:srgbClr val="FFFFFF"/>
                </a:solidFill>
                <a:effectLst/>
                <a:latin typeface="Times New Roman" panose="02020603050405020304" pitchFamily="18" charset="0"/>
              </a:rPr>
              <a:t> </a:t>
            </a:r>
            <a:br>
              <a:rPr lang="en-US" sz="2500" b="0" i="0" dirty="0">
                <a:solidFill>
                  <a:srgbClr val="FFFFFF"/>
                </a:solidFill>
                <a:effectLst/>
                <a:highlight>
                  <a:srgbClr val="FFFFFF"/>
                </a:highlight>
                <a:latin typeface="Segoe UI" panose="020B0502040204020203" pitchFamily="34" charset="0"/>
              </a:rPr>
            </a:br>
            <a:endParaRPr lang="en-US" sz="2500" dirty="0">
              <a:solidFill>
                <a:srgbClr val="FFFFFF"/>
              </a:solidFill>
            </a:endParaRPr>
          </a:p>
        </p:txBody>
      </p:sp>
      <p:sp>
        <p:nvSpPr>
          <p:cNvPr id="3" name="Subtitle 2">
            <a:extLst>
              <a:ext uri="{FF2B5EF4-FFF2-40B4-BE49-F238E27FC236}">
                <a16:creationId xmlns:a16="http://schemas.microsoft.com/office/drawing/2014/main" id="{D2533FA5-FD8D-2F7B-CADE-B78BF92256D4}"/>
              </a:ext>
            </a:extLst>
          </p:cNvPr>
          <p:cNvSpPr>
            <a:spLocks noGrp="1"/>
          </p:cNvSpPr>
          <p:nvPr>
            <p:ph type="subTitle" idx="1"/>
          </p:nvPr>
        </p:nvSpPr>
        <p:spPr>
          <a:xfrm>
            <a:off x="-6094" y="5937428"/>
            <a:ext cx="3842885" cy="1282707"/>
          </a:xfrm>
          <a:effectLst>
            <a:outerShdw blurRad="50800" dist="38100" dir="2700000" algn="tl" rotWithShape="0">
              <a:prstClr val="black">
                <a:alpha val="40000"/>
              </a:prstClr>
            </a:outerShdw>
          </a:effectLst>
        </p:spPr>
        <p:txBody>
          <a:bodyPr>
            <a:normAutofit/>
          </a:bodyPr>
          <a:lstStyle/>
          <a:p>
            <a:r>
              <a:rPr lang="en-US" sz="2400" b="0" i="0" dirty="0">
                <a:effectLst/>
                <a:latin typeface="Times New Roman" panose="02020603050405020304" pitchFamily="18" charset="0"/>
              </a:rPr>
              <a:t>CSD 380: DevOps 9.2 </a:t>
            </a:r>
            <a:br>
              <a:rPr lang="en-US" sz="2400" b="0" i="0" dirty="0">
                <a:effectLst/>
                <a:latin typeface="Segoe UI" panose="020B0502040204020203" pitchFamily="34" charset="0"/>
              </a:rPr>
            </a:br>
            <a:r>
              <a:rPr lang="en-US" sz="2400" b="0" i="0" dirty="0">
                <a:effectLst/>
                <a:latin typeface="Times New Roman" panose="02020603050405020304" pitchFamily="18" charset="0"/>
              </a:rPr>
              <a:t>Dr. Joseph Issa </a:t>
            </a:r>
            <a:endParaRPr lang="en-US" dirty="0"/>
          </a:p>
        </p:txBody>
      </p:sp>
    </p:spTree>
    <p:extLst>
      <p:ext uri="{BB962C8B-B14F-4D97-AF65-F5344CB8AC3E}">
        <p14:creationId xmlns:p14="http://schemas.microsoft.com/office/powerpoint/2010/main" val="3309152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9EE45-FA5F-3B28-EA8D-2ACCF83962D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8EAC23F4-297F-6C0B-1F75-B015981D67C3}"/>
              </a:ext>
            </a:extLst>
          </p:cNvPr>
          <p:cNvSpPr>
            <a:spLocks noGrp="1"/>
          </p:cNvSpPr>
          <p:nvPr>
            <p:ph idx="1"/>
          </p:nvPr>
        </p:nvSpPr>
        <p:spPr/>
        <p:txBody>
          <a:bodyPr>
            <a:normAutofit fontScale="92500" lnSpcReduction="10000"/>
          </a:bodyPr>
          <a:lstStyle/>
          <a:p>
            <a:r>
              <a:rPr lang="en-US" dirty="0"/>
              <a:t>Gain. (2004). Roadmap to a Just Culture. </a:t>
            </a:r>
            <a:r>
              <a:rPr lang="en-US" dirty="0" err="1"/>
              <a:t>FlightSafety</a:t>
            </a:r>
            <a:r>
              <a:rPr lang="en-US" dirty="0"/>
              <a:t>. </a:t>
            </a:r>
            <a:r>
              <a:rPr lang="en-US" dirty="0">
                <a:hlinkClick r:id="rId2"/>
              </a:rPr>
              <a:t>https://flightsafety.org/files/just_culture.pdf</a:t>
            </a:r>
            <a:br>
              <a:rPr lang="en-US" dirty="0"/>
            </a:br>
            <a:endParaRPr lang="en-US" dirty="0"/>
          </a:p>
          <a:p>
            <a:r>
              <a:rPr lang="en-US" dirty="0"/>
              <a:t>Hudson, P. T. W. (2004). The Hearts and Minds Project. ResearchGate. https://www.researchgate.net/publication/281236607_The_Hearts_and_Minds_Project </a:t>
            </a:r>
          </a:p>
          <a:p>
            <a:endParaRPr lang="en-US" dirty="0"/>
          </a:p>
          <a:p>
            <a:r>
              <a:rPr lang="en-US" dirty="0"/>
              <a:t>Page, A. H. (2007). Making Just Culture a Reality: One Organization’s Approach. </a:t>
            </a:r>
            <a:r>
              <a:rPr lang="en-US" dirty="0" err="1"/>
              <a:t>PSNet</a:t>
            </a:r>
            <a:r>
              <a:rPr lang="en-US" dirty="0"/>
              <a:t>. https://psnet.ahrq.gov/perspective/making-just-culture-reality-one-organizations-approach#:~:text=Establishing%20a%20just%20culture%20within,and%20processes%20of%20daily%20work.</a:t>
            </a:r>
          </a:p>
        </p:txBody>
      </p:sp>
    </p:spTree>
    <p:extLst>
      <p:ext uri="{BB962C8B-B14F-4D97-AF65-F5344CB8AC3E}">
        <p14:creationId xmlns:p14="http://schemas.microsoft.com/office/powerpoint/2010/main" val="2861007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8D5A68-E954-CAC2-E14D-AC57EF859565}"/>
              </a:ext>
            </a:extLst>
          </p:cNvPr>
          <p:cNvSpPr>
            <a:spLocks noGrp="1"/>
          </p:cNvSpPr>
          <p:nvPr>
            <p:ph type="title"/>
          </p:nvPr>
        </p:nvSpPr>
        <p:spPr>
          <a:xfrm>
            <a:off x="804672" y="802955"/>
            <a:ext cx="4977976" cy="1454051"/>
          </a:xfrm>
        </p:spPr>
        <p:txBody>
          <a:bodyPr>
            <a:normAutofit/>
          </a:bodyPr>
          <a:lstStyle/>
          <a:p>
            <a:r>
              <a:rPr lang="en-US" sz="3600" dirty="0">
                <a:solidFill>
                  <a:schemeClr val="tx2"/>
                </a:solidFill>
              </a:rPr>
              <a:t>What is a Just Culture?</a:t>
            </a:r>
          </a:p>
        </p:txBody>
      </p:sp>
      <p:sp>
        <p:nvSpPr>
          <p:cNvPr id="3" name="Content Placeholder 2">
            <a:extLst>
              <a:ext uri="{FF2B5EF4-FFF2-40B4-BE49-F238E27FC236}">
                <a16:creationId xmlns:a16="http://schemas.microsoft.com/office/drawing/2014/main" id="{288D5E11-D0F0-E8A5-CE64-1A474F3FE762}"/>
              </a:ext>
            </a:extLst>
          </p:cNvPr>
          <p:cNvSpPr>
            <a:spLocks noGrp="1"/>
          </p:cNvSpPr>
          <p:nvPr>
            <p:ph idx="1"/>
          </p:nvPr>
        </p:nvSpPr>
        <p:spPr>
          <a:xfrm>
            <a:off x="804672" y="2421682"/>
            <a:ext cx="4977578" cy="3639289"/>
          </a:xfrm>
        </p:spPr>
        <p:txBody>
          <a:bodyPr anchor="ctr">
            <a:normAutofit/>
          </a:bodyPr>
          <a:lstStyle/>
          <a:p>
            <a:pPr rtl="0" fontAlgn="base">
              <a:buFont typeface="Arial" panose="020B0604020202020204" pitchFamily="34" charset="0"/>
              <a:buChar char="•"/>
            </a:pPr>
            <a:r>
              <a:rPr lang="en-US" b="1" i="0" dirty="0">
                <a:solidFill>
                  <a:schemeClr val="tx2"/>
                </a:solidFill>
                <a:effectLst/>
                <a:highlight>
                  <a:srgbClr val="FFFFFF"/>
                </a:highlight>
                <a:latin typeface="Times New Roman" panose="02020603050405020304" pitchFamily="18" charset="0"/>
              </a:rPr>
              <a:t>Definition:</a:t>
            </a:r>
            <a:r>
              <a:rPr lang="en-US" b="0" i="0" dirty="0">
                <a:solidFill>
                  <a:schemeClr val="tx2"/>
                </a:solidFill>
                <a:effectLst/>
                <a:highlight>
                  <a:srgbClr val="FFFFFF"/>
                </a:highlight>
                <a:latin typeface="Times New Roman" panose="02020603050405020304" pitchFamily="18" charset="0"/>
              </a:rPr>
              <a:t> A just culture balances accountability with a focus on learning and improvement. </a:t>
            </a:r>
          </a:p>
          <a:p>
            <a:pPr rtl="0" fontAlgn="base">
              <a:buFont typeface="Arial" panose="020B0604020202020204" pitchFamily="34" charset="0"/>
              <a:buChar char="•"/>
            </a:pPr>
            <a:r>
              <a:rPr lang="en-US" b="1" i="0" dirty="0">
                <a:solidFill>
                  <a:schemeClr val="tx2"/>
                </a:solidFill>
                <a:effectLst/>
                <a:highlight>
                  <a:srgbClr val="FFFFFF"/>
                </a:highlight>
                <a:latin typeface="Times New Roman" panose="02020603050405020304" pitchFamily="18" charset="0"/>
              </a:rPr>
              <a:t>Importance:</a:t>
            </a:r>
            <a:r>
              <a:rPr lang="en-US" b="0" i="0" dirty="0">
                <a:solidFill>
                  <a:schemeClr val="tx2"/>
                </a:solidFill>
                <a:effectLst/>
                <a:highlight>
                  <a:srgbClr val="FFFFFF"/>
                </a:highlight>
                <a:latin typeface="Times New Roman" panose="02020603050405020304" pitchFamily="18" charset="0"/>
              </a:rPr>
              <a:t> It encourages transparency, reduces fear of punishment, and promotes continuous learning. </a:t>
            </a:r>
          </a:p>
          <a:p>
            <a:endParaRPr lang="en-US" sz="1800" dirty="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Scales of Justice">
            <a:extLst>
              <a:ext uri="{FF2B5EF4-FFF2-40B4-BE49-F238E27FC236}">
                <a16:creationId xmlns:a16="http://schemas.microsoft.com/office/drawing/2014/main" id="{5A1C88AE-4164-FDEC-61AB-BCB42DBCEF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79658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D2FE148-8B29-A4AD-90E6-8DD3360C2938}"/>
              </a:ext>
            </a:extLst>
          </p:cNvPr>
          <p:cNvSpPr>
            <a:spLocks noGrp="1"/>
          </p:cNvSpPr>
          <p:nvPr>
            <p:ph type="title"/>
          </p:nvPr>
        </p:nvSpPr>
        <p:spPr>
          <a:xfrm>
            <a:off x="1371597" y="348865"/>
            <a:ext cx="10044023" cy="877729"/>
          </a:xfrm>
        </p:spPr>
        <p:txBody>
          <a:bodyPr anchor="ctr">
            <a:normAutofit/>
          </a:bodyPr>
          <a:lstStyle/>
          <a:p>
            <a:r>
              <a:rPr lang="en-US" sz="4000" b="1" i="0" dirty="0">
                <a:solidFill>
                  <a:schemeClr val="accent1">
                    <a:lumMod val="60000"/>
                    <a:lumOff val="40000"/>
                  </a:schemeClr>
                </a:solidFill>
                <a:effectLst/>
                <a:latin typeface="Times New Roman" panose="02020603050405020304" pitchFamily="18" charset="0"/>
              </a:rPr>
              <a:t>The Learning Curve Concept</a:t>
            </a:r>
            <a:r>
              <a:rPr lang="en-US" sz="4000" b="0" i="0" dirty="0">
                <a:solidFill>
                  <a:schemeClr val="accent1">
                    <a:lumMod val="60000"/>
                    <a:lumOff val="40000"/>
                  </a:schemeClr>
                </a:solidFill>
                <a:effectLst/>
                <a:latin typeface="Times New Roman" panose="02020603050405020304" pitchFamily="18" charset="0"/>
              </a:rPr>
              <a:t> </a:t>
            </a:r>
            <a:endParaRPr lang="en-US" sz="4000" dirty="0">
              <a:solidFill>
                <a:schemeClr val="accent1">
                  <a:lumMod val="60000"/>
                  <a:lumOff val="40000"/>
                </a:schemeClr>
              </a:solidFill>
            </a:endParaRPr>
          </a:p>
        </p:txBody>
      </p:sp>
      <p:graphicFrame>
        <p:nvGraphicFramePr>
          <p:cNvPr id="6" name="Content Placeholder 2">
            <a:extLst>
              <a:ext uri="{FF2B5EF4-FFF2-40B4-BE49-F238E27FC236}">
                <a16:creationId xmlns:a16="http://schemas.microsoft.com/office/drawing/2014/main" id="{59C642C9-FB83-4E30-547C-FB7C6C2D9E52}"/>
              </a:ext>
            </a:extLst>
          </p:cNvPr>
          <p:cNvGraphicFramePr>
            <a:graphicFrameLocks noGrp="1"/>
          </p:cNvGraphicFramePr>
          <p:nvPr>
            <p:ph idx="1"/>
            <p:extLst>
              <p:ext uri="{D42A27DB-BD31-4B8C-83A1-F6EECF244321}">
                <p14:modId xmlns:p14="http://schemas.microsoft.com/office/powerpoint/2010/main" val="179459211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563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2D338-3744-2080-EABD-31F8453BC7B9}"/>
              </a:ext>
            </a:extLst>
          </p:cNvPr>
          <p:cNvSpPr>
            <a:spLocks noGrp="1"/>
          </p:cNvSpPr>
          <p:nvPr>
            <p:ph type="title"/>
          </p:nvPr>
        </p:nvSpPr>
        <p:spPr/>
        <p:txBody>
          <a:bodyPr>
            <a:normAutofit/>
          </a:bodyPr>
          <a:lstStyle/>
          <a:p>
            <a:r>
              <a:rPr lang="en-US" sz="2400" b="1" i="0" dirty="0">
                <a:solidFill>
                  <a:srgbClr val="000000"/>
                </a:solidFill>
                <a:effectLst/>
                <a:highlight>
                  <a:srgbClr val="FFFFFF"/>
                </a:highlight>
                <a:latin typeface="Times New Roman" panose="02020603050405020304" pitchFamily="18" charset="0"/>
              </a:rPr>
              <a:t>Phases of the Learning Curve (Page, 2007):</a:t>
            </a:r>
            <a:r>
              <a:rPr lang="en-US" sz="2400" b="0" i="0" dirty="0">
                <a:solidFill>
                  <a:srgbClr val="000000"/>
                </a:solidFill>
                <a:effectLst/>
                <a:highlight>
                  <a:srgbClr val="FFFFFF"/>
                </a:highlight>
                <a:latin typeface="Times New Roman" panose="02020603050405020304" pitchFamily="18" charset="0"/>
              </a:rPr>
              <a:t> </a:t>
            </a:r>
            <a:endParaRPr lang="en-US" sz="2400" dirty="0"/>
          </a:p>
        </p:txBody>
      </p:sp>
      <p:graphicFrame>
        <p:nvGraphicFramePr>
          <p:cNvPr id="17" name="Content Placeholder 2">
            <a:extLst>
              <a:ext uri="{FF2B5EF4-FFF2-40B4-BE49-F238E27FC236}">
                <a16:creationId xmlns:a16="http://schemas.microsoft.com/office/drawing/2014/main" id="{521DB90B-5C03-3E61-8690-2837AF3C34D4}"/>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9837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008953-DC33-ADEE-7F20-302C59D968B7}"/>
              </a:ext>
            </a:extLst>
          </p:cNvPr>
          <p:cNvSpPr>
            <a:spLocks noGrp="1"/>
          </p:cNvSpPr>
          <p:nvPr>
            <p:ph type="title"/>
          </p:nvPr>
        </p:nvSpPr>
        <p:spPr>
          <a:xfrm>
            <a:off x="761800" y="762001"/>
            <a:ext cx="5334197" cy="1708242"/>
          </a:xfrm>
        </p:spPr>
        <p:txBody>
          <a:bodyPr anchor="ctr">
            <a:normAutofit/>
          </a:bodyPr>
          <a:lstStyle/>
          <a:p>
            <a:r>
              <a:rPr lang="en-US" sz="4000" b="1" i="0" dirty="0">
                <a:effectLst/>
                <a:highlight>
                  <a:srgbClr val="FFFFFF"/>
                </a:highlight>
                <a:latin typeface="Times New Roman" panose="02020603050405020304" pitchFamily="18" charset="0"/>
              </a:rPr>
              <a:t>Time and Effort Required</a:t>
            </a:r>
            <a:r>
              <a:rPr lang="en-US" sz="4000" b="0" i="0" dirty="0">
                <a:effectLst/>
                <a:highlight>
                  <a:srgbClr val="FFFFFF"/>
                </a:highlight>
                <a:latin typeface="Times New Roman" panose="02020603050405020304" pitchFamily="18" charset="0"/>
              </a:rPr>
              <a:t> (Paige, 2007):</a:t>
            </a:r>
            <a:endParaRPr lang="en-US" sz="4000" dirty="0"/>
          </a:p>
        </p:txBody>
      </p:sp>
      <p:sp>
        <p:nvSpPr>
          <p:cNvPr id="3" name="Content Placeholder 2">
            <a:extLst>
              <a:ext uri="{FF2B5EF4-FFF2-40B4-BE49-F238E27FC236}">
                <a16:creationId xmlns:a16="http://schemas.microsoft.com/office/drawing/2014/main" id="{BF5C75D1-B72E-61F9-4E6D-8530A757BAD1}"/>
              </a:ext>
            </a:extLst>
          </p:cNvPr>
          <p:cNvSpPr>
            <a:spLocks noGrp="1"/>
          </p:cNvSpPr>
          <p:nvPr>
            <p:ph idx="1"/>
          </p:nvPr>
        </p:nvSpPr>
        <p:spPr>
          <a:xfrm>
            <a:off x="761800" y="2470244"/>
            <a:ext cx="5334197" cy="3769835"/>
          </a:xfrm>
        </p:spPr>
        <p:txBody>
          <a:bodyPr anchor="ctr">
            <a:normAutofit/>
          </a:bodyPr>
          <a:lstStyle/>
          <a:p>
            <a:pPr rtl="0" fontAlgn="base">
              <a:buFont typeface="Arial" panose="020B0604020202020204" pitchFamily="34" charset="0"/>
              <a:buChar char="•"/>
            </a:pPr>
            <a:r>
              <a:rPr lang="en-US" sz="2000" b="1" i="0" dirty="0">
                <a:effectLst/>
                <a:highlight>
                  <a:srgbClr val="FFFFFF"/>
                </a:highlight>
                <a:latin typeface="Times New Roman" panose="02020603050405020304" pitchFamily="18" charset="0"/>
              </a:rPr>
              <a:t>Initial Awareness:</a:t>
            </a:r>
            <a:r>
              <a:rPr lang="en-US" sz="2000" b="0" i="0" dirty="0">
                <a:effectLst/>
                <a:highlight>
                  <a:srgbClr val="FFFFFF"/>
                </a:highlight>
                <a:latin typeface="Times New Roman" panose="02020603050405020304" pitchFamily="18" charset="0"/>
              </a:rPr>
              <a:t> 3-6 months </a:t>
            </a:r>
          </a:p>
          <a:p>
            <a:pPr rtl="0" fontAlgn="base">
              <a:buFont typeface="Arial" panose="020B0604020202020204" pitchFamily="34" charset="0"/>
              <a:buChar char="•"/>
            </a:pPr>
            <a:r>
              <a:rPr lang="en-US" sz="2000" b="1" i="0" dirty="0">
                <a:effectLst/>
                <a:highlight>
                  <a:srgbClr val="FFFFFF"/>
                </a:highlight>
                <a:latin typeface="Times New Roman" panose="02020603050405020304" pitchFamily="18" charset="0"/>
              </a:rPr>
              <a:t>Adoption:</a:t>
            </a:r>
            <a:r>
              <a:rPr lang="en-US" sz="2000" b="0" i="0" dirty="0">
                <a:effectLst/>
                <a:highlight>
                  <a:srgbClr val="FFFFFF"/>
                </a:highlight>
                <a:latin typeface="Times New Roman" panose="02020603050405020304" pitchFamily="18" charset="0"/>
              </a:rPr>
              <a:t> 6-12 months </a:t>
            </a:r>
          </a:p>
          <a:p>
            <a:pPr rtl="0" fontAlgn="base">
              <a:buFont typeface="Arial" panose="020B0604020202020204" pitchFamily="34" charset="0"/>
              <a:buChar char="•"/>
            </a:pPr>
            <a:r>
              <a:rPr lang="en-US" sz="2000" b="1" i="0" dirty="0">
                <a:effectLst/>
                <a:highlight>
                  <a:srgbClr val="FFFFFF"/>
                </a:highlight>
                <a:latin typeface="Times New Roman" panose="02020603050405020304" pitchFamily="18" charset="0"/>
              </a:rPr>
              <a:t>Integration:</a:t>
            </a:r>
            <a:r>
              <a:rPr lang="en-US" sz="2000" b="0" i="0" dirty="0">
                <a:effectLst/>
                <a:highlight>
                  <a:srgbClr val="FFFFFF"/>
                </a:highlight>
                <a:latin typeface="Times New Roman" panose="02020603050405020304" pitchFamily="18" charset="0"/>
              </a:rPr>
              <a:t> 12-24 months </a:t>
            </a:r>
          </a:p>
          <a:p>
            <a:pPr rtl="0" fontAlgn="base">
              <a:buFont typeface="Arial" panose="020B0604020202020204" pitchFamily="34" charset="0"/>
              <a:buChar char="•"/>
            </a:pPr>
            <a:r>
              <a:rPr lang="en-US" sz="2000" b="1" i="0" dirty="0">
                <a:effectLst/>
                <a:highlight>
                  <a:srgbClr val="FFFFFF"/>
                </a:highlight>
                <a:latin typeface="Times New Roman" panose="02020603050405020304" pitchFamily="18" charset="0"/>
              </a:rPr>
              <a:t>Sustained Improvement:</a:t>
            </a:r>
            <a:r>
              <a:rPr lang="en-US" sz="2000" b="0" i="0" dirty="0">
                <a:effectLst/>
                <a:highlight>
                  <a:srgbClr val="FFFFFF"/>
                </a:highlight>
                <a:latin typeface="Times New Roman" panose="02020603050405020304" pitchFamily="18" charset="0"/>
              </a:rPr>
              <a:t> 24+ months </a:t>
            </a:r>
          </a:p>
          <a:p>
            <a:pPr rtl="0" fontAlgn="base">
              <a:buFont typeface="Arial" panose="020B0604020202020204" pitchFamily="34" charset="0"/>
              <a:buChar char="•"/>
            </a:pPr>
            <a:r>
              <a:rPr lang="en-US" sz="2000" b="1" i="0" dirty="0">
                <a:effectLst/>
                <a:highlight>
                  <a:srgbClr val="FFFFFF"/>
                </a:highlight>
                <a:latin typeface="Times New Roman" panose="02020603050405020304" pitchFamily="18" charset="0"/>
              </a:rPr>
              <a:t>Total Time:</a:t>
            </a:r>
            <a:r>
              <a:rPr lang="en-US" sz="2000" b="0" i="0" dirty="0">
                <a:effectLst/>
                <a:highlight>
                  <a:srgbClr val="FFFFFF"/>
                </a:highlight>
                <a:latin typeface="Times New Roman" panose="02020603050405020304" pitchFamily="18" charset="0"/>
              </a:rPr>
              <a:t> Approximately 2-3 years for full implementation </a:t>
            </a:r>
          </a:p>
          <a:p>
            <a:pPr marL="0" indent="0">
              <a:buNone/>
            </a:pPr>
            <a:endParaRPr lang="en-US" sz="2000" dirty="0"/>
          </a:p>
        </p:txBody>
      </p:sp>
      <p:pic>
        <p:nvPicPr>
          <p:cNvPr id="5" name="Picture 4" descr="Hourglass and a calendar">
            <a:extLst>
              <a:ext uri="{FF2B5EF4-FFF2-40B4-BE49-F238E27FC236}">
                <a16:creationId xmlns:a16="http://schemas.microsoft.com/office/drawing/2014/main" id="{217B4B33-0949-8A1F-0654-EAF0975ECD06}"/>
              </a:ext>
            </a:extLst>
          </p:cNvPr>
          <p:cNvPicPr>
            <a:picLocks noChangeAspect="1"/>
          </p:cNvPicPr>
          <p:nvPr/>
        </p:nvPicPr>
        <p:blipFill rotWithShape="1">
          <a:blip r:embed="rId2"/>
          <a:srcRect l="46874" r="1095"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641507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8" name="Rectangle 1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9E9966-AEA3-4DF4-DDD6-23BE2E28C187}"/>
              </a:ext>
            </a:extLst>
          </p:cNvPr>
          <p:cNvSpPr>
            <a:spLocks noGrp="1"/>
          </p:cNvSpPr>
          <p:nvPr>
            <p:ph type="title"/>
          </p:nvPr>
        </p:nvSpPr>
        <p:spPr>
          <a:xfrm>
            <a:off x="761803" y="350196"/>
            <a:ext cx="4646904" cy="1624520"/>
          </a:xfrm>
        </p:spPr>
        <p:txBody>
          <a:bodyPr anchor="ctr">
            <a:normAutofit/>
          </a:bodyPr>
          <a:lstStyle/>
          <a:p>
            <a:r>
              <a:rPr lang="en-US" sz="4000" b="1" i="0" dirty="0">
                <a:effectLst/>
                <a:latin typeface="WordVisi_MSFontService"/>
              </a:rPr>
              <a:t>Key Challenges</a:t>
            </a:r>
            <a:r>
              <a:rPr lang="en-US" sz="4000" b="1" dirty="0">
                <a:latin typeface="WordVisi_MSFontService"/>
              </a:rPr>
              <a:t> (Gain, 2004):</a:t>
            </a:r>
            <a:endParaRPr lang="en-US" sz="4000" dirty="0"/>
          </a:p>
        </p:txBody>
      </p:sp>
      <p:sp>
        <p:nvSpPr>
          <p:cNvPr id="3" name="Content Placeholder 2">
            <a:extLst>
              <a:ext uri="{FF2B5EF4-FFF2-40B4-BE49-F238E27FC236}">
                <a16:creationId xmlns:a16="http://schemas.microsoft.com/office/drawing/2014/main" id="{A2DC7CB7-E651-BB26-10F9-BB0CD61FA92B}"/>
              </a:ext>
            </a:extLst>
          </p:cNvPr>
          <p:cNvSpPr>
            <a:spLocks noGrp="1"/>
          </p:cNvSpPr>
          <p:nvPr>
            <p:ph idx="1"/>
          </p:nvPr>
        </p:nvSpPr>
        <p:spPr>
          <a:xfrm>
            <a:off x="761802" y="2743200"/>
            <a:ext cx="4646905" cy="3613149"/>
          </a:xfrm>
        </p:spPr>
        <p:txBody>
          <a:bodyPr anchor="ctr">
            <a:normAutofit/>
          </a:bodyPr>
          <a:lstStyle/>
          <a:p>
            <a:pPr rtl="0" fontAlgn="base">
              <a:buFont typeface="+mj-lt"/>
              <a:buAutoNum type="arabicPeriod"/>
            </a:pPr>
            <a:r>
              <a:rPr lang="en-US" sz="2000" b="1" i="0">
                <a:effectLst/>
                <a:highlight>
                  <a:srgbClr val="FFFFFF"/>
                </a:highlight>
                <a:latin typeface="Times New Roman" panose="02020603050405020304" pitchFamily="18" charset="0"/>
              </a:rPr>
              <a:t>Resistance to Change:</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1" i="0">
                <a:effectLst/>
                <a:highlight>
                  <a:srgbClr val="FFFFFF"/>
                </a:highlight>
                <a:latin typeface="Times New Roman" panose="02020603050405020304" pitchFamily="18" charset="0"/>
              </a:rPr>
              <a:t>Solution:</a:t>
            </a:r>
            <a:r>
              <a:rPr lang="en-US" sz="2000" b="0" i="0">
                <a:effectLst/>
                <a:highlight>
                  <a:srgbClr val="FFFFFF"/>
                </a:highlight>
                <a:latin typeface="Times New Roman" panose="02020603050405020304" pitchFamily="18" charset="0"/>
              </a:rPr>
              <a:t> Strong leadership support and clear communication. </a:t>
            </a:r>
          </a:p>
          <a:p>
            <a:pPr rtl="0" fontAlgn="base">
              <a:buFont typeface="+mj-lt"/>
              <a:buAutoNum type="arabicPeriod" startAt="2"/>
            </a:pPr>
            <a:r>
              <a:rPr lang="en-US" sz="2000" b="1" i="0">
                <a:effectLst/>
                <a:highlight>
                  <a:srgbClr val="FFFFFF"/>
                </a:highlight>
                <a:latin typeface="Times New Roman" panose="02020603050405020304" pitchFamily="18" charset="0"/>
              </a:rPr>
              <a:t>Resource Allocation:</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1" i="0">
                <a:effectLst/>
                <a:highlight>
                  <a:srgbClr val="FFFFFF"/>
                </a:highlight>
                <a:latin typeface="Times New Roman" panose="02020603050405020304" pitchFamily="18" charset="0"/>
              </a:rPr>
              <a:t>Solution:</a:t>
            </a:r>
            <a:r>
              <a:rPr lang="en-US" sz="2000" b="0" i="0">
                <a:effectLst/>
                <a:highlight>
                  <a:srgbClr val="FFFFFF"/>
                </a:highlight>
                <a:latin typeface="Times New Roman" panose="02020603050405020304" pitchFamily="18" charset="0"/>
              </a:rPr>
              <a:t> Dedicated budget and personnel for training and development. </a:t>
            </a:r>
          </a:p>
          <a:p>
            <a:pPr rtl="0" fontAlgn="base">
              <a:buFont typeface="+mj-lt"/>
              <a:buAutoNum type="arabicPeriod" startAt="3"/>
            </a:pPr>
            <a:r>
              <a:rPr lang="en-US" sz="2000" b="1" i="0">
                <a:effectLst/>
                <a:highlight>
                  <a:srgbClr val="FFFFFF"/>
                </a:highlight>
                <a:latin typeface="Times New Roman" panose="02020603050405020304" pitchFamily="18" charset="0"/>
              </a:rPr>
              <a:t>Cultural Shift:</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1" i="0">
                <a:effectLst/>
                <a:highlight>
                  <a:srgbClr val="FFFFFF"/>
                </a:highlight>
                <a:latin typeface="Times New Roman" panose="02020603050405020304" pitchFamily="18" charset="0"/>
              </a:rPr>
              <a:t>Solution:</a:t>
            </a:r>
            <a:r>
              <a:rPr lang="en-US" sz="2000" b="0" i="0">
                <a:effectLst/>
                <a:highlight>
                  <a:srgbClr val="FFFFFF"/>
                </a:highlight>
                <a:latin typeface="Times New Roman" panose="02020603050405020304" pitchFamily="18" charset="0"/>
              </a:rPr>
              <a:t> Consistent reinforcement of just culture principles and values. </a:t>
            </a:r>
          </a:p>
          <a:p>
            <a:endParaRPr lang="en-US" sz="2000"/>
          </a:p>
        </p:txBody>
      </p:sp>
      <p:pic>
        <p:nvPicPr>
          <p:cNvPr id="5" name="Picture 4" descr="One in a crowd">
            <a:extLst>
              <a:ext uri="{FF2B5EF4-FFF2-40B4-BE49-F238E27FC236}">
                <a16:creationId xmlns:a16="http://schemas.microsoft.com/office/drawing/2014/main" id="{71C6EC1B-7808-4EAA-649D-400567D202C3}"/>
              </a:ext>
            </a:extLst>
          </p:cNvPr>
          <p:cNvPicPr>
            <a:picLocks noChangeAspect="1"/>
          </p:cNvPicPr>
          <p:nvPr/>
        </p:nvPicPr>
        <p:blipFill rotWithShape="1">
          <a:blip r:embed="rId2"/>
          <a:srcRect l="20725" r="12534"/>
          <a:stretch/>
        </p:blipFill>
        <p:spPr>
          <a:xfrm>
            <a:off x="6096000" y="1"/>
            <a:ext cx="6102825" cy="6858000"/>
          </a:xfrm>
          <a:prstGeom prst="rect">
            <a:avLst/>
          </a:prstGeom>
        </p:spPr>
      </p:pic>
    </p:spTree>
    <p:extLst>
      <p:ext uri="{BB962C8B-B14F-4D97-AF65-F5344CB8AC3E}">
        <p14:creationId xmlns:p14="http://schemas.microsoft.com/office/powerpoint/2010/main" val="3916349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132C79-6C94-9639-49B3-5DCA5C80292D}"/>
              </a:ext>
            </a:extLst>
          </p:cNvPr>
          <p:cNvSpPr>
            <a:spLocks noGrp="1"/>
          </p:cNvSpPr>
          <p:nvPr>
            <p:ph type="title"/>
          </p:nvPr>
        </p:nvSpPr>
        <p:spPr>
          <a:xfrm>
            <a:off x="761800" y="762001"/>
            <a:ext cx="5943800" cy="1708242"/>
          </a:xfrm>
        </p:spPr>
        <p:txBody>
          <a:bodyPr anchor="ctr">
            <a:normAutofit fontScale="90000"/>
          </a:bodyPr>
          <a:lstStyle/>
          <a:p>
            <a:r>
              <a:rPr lang="en-US" sz="4000" b="1" i="0" dirty="0">
                <a:effectLst/>
                <a:highlight>
                  <a:srgbClr val="FFFFFF"/>
                </a:highlight>
                <a:latin typeface="Times New Roman" panose="02020603050405020304" pitchFamily="18" charset="0"/>
              </a:rPr>
              <a:t>Best Practices for Implementation (Page, 2007)</a:t>
            </a:r>
            <a:r>
              <a:rPr lang="en-US" sz="4000" dirty="0">
                <a:highlight>
                  <a:srgbClr val="FFFFFF"/>
                </a:highlight>
                <a:latin typeface="Times New Roman" panose="02020603050405020304" pitchFamily="18" charset="0"/>
              </a:rPr>
              <a:t>:</a:t>
            </a:r>
            <a:endParaRPr lang="en-US" sz="4000" dirty="0"/>
          </a:p>
        </p:txBody>
      </p:sp>
      <p:sp>
        <p:nvSpPr>
          <p:cNvPr id="3" name="Content Placeholder 2">
            <a:extLst>
              <a:ext uri="{FF2B5EF4-FFF2-40B4-BE49-F238E27FC236}">
                <a16:creationId xmlns:a16="http://schemas.microsoft.com/office/drawing/2014/main" id="{3205430B-AF07-2C98-5F79-72399D2ADDEE}"/>
              </a:ext>
            </a:extLst>
          </p:cNvPr>
          <p:cNvSpPr>
            <a:spLocks noGrp="1"/>
          </p:cNvSpPr>
          <p:nvPr>
            <p:ph idx="1"/>
          </p:nvPr>
        </p:nvSpPr>
        <p:spPr>
          <a:xfrm>
            <a:off x="761800" y="2470244"/>
            <a:ext cx="5334197" cy="3769835"/>
          </a:xfrm>
        </p:spPr>
        <p:txBody>
          <a:bodyPr anchor="ctr">
            <a:normAutofit/>
          </a:bodyPr>
          <a:lstStyle/>
          <a:p>
            <a:pPr rtl="0" fontAlgn="base">
              <a:buFont typeface="+mj-lt"/>
              <a:buAutoNum type="arabicPeriod"/>
            </a:pPr>
            <a:r>
              <a:rPr lang="en-US" sz="2000" b="1" i="0">
                <a:effectLst/>
                <a:highlight>
                  <a:srgbClr val="FFFFFF"/>
                </a:highlight>
                <a:latin typeface="Times New Roman" panose="02020603050405020304" pitchFamily="18" charset="0"/>
              </a:rPr>
              <a:t>Leadership Commitment:</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0" i="0">
                <a:effectLst/>
                <a:highlight>
                  <a:srgbClr val="FFFFFF"/>
                </a:highlight>
                <a:latin typeface="Times New Roman" panose="02020603050405020304" pitchFamily="18" charset="0"/>
              </a:rPr>
              <a:t>Visible support from top management. </a:t>
            </a:r>
          </a:p>
          <a:p>
            <a:pPr rtl="0" fontAlgn="base">
              <a:buFont typeface="+mj-lt"/>
              <a:buAutoNum type="arabicPeriod" startAt="2"/>
            </a:pPr>
            <a:r>
              <a:rPr lang="en-US" sz="2000" b="1" i="0">
                <a:effectLst/>
                <a:highlight>
                  <a:srgbClr val="FFFFFF"/>
                </a:highlight>
                <a:latin typeface="Times New Roman" panose="02020603050405020304" pitchFamily="18" charset="0"/>
              </a:rPr>
              <a:t>Comprehensive Training:</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0" i="0">
                <a:effectLst/>
                <a:highlight>
                  <a:srgbClr val="FFFFFF"/>
                </a:highlight>
                <a:latin typeface="Times New Roman" panose="02020603050405020304" pitchFamily="18" charset="0"/>
              </a:rPr>
              <a:t>Ongoing education and skill development. </a:t>
            </a:r>
          </a:p>
          <a:p>
            <a:pPr rtl="0" fontAlgn="base">
              <a:buFont typeface="+mj-lt"/>
              <a:buAutoNum type="arabicPeriod" startAt="3"/>
            </a:pPr>
            <a:r>
              <a:rPr lang="en-US" sz="2000" b="1" i="0">
                <a:effectLst/>
                <a:highlight>
                  <a:srgbClr val="FFFFFF"/>
                </a:highlight>
                <a:latin typeface="Times New Roman" panose="02020603050405020304" pitchFamily="18" charset="0"/>
              </a:rPr>
              <a:t>Open Communication:</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0" i="0">
                <a:effectLst/>
                <a:highlight>
                  <a:srgbClr val="FFFFFF"/>
                </a:highlight>
                <a:latin typeface="Times New Roman" panose="02020603050405020304" pitchFamily="18" charset="0"/>
              </a:rPr>
              <a:t>Encourage reporting and discussions without fear of retribution. </a:t>
            </a:r>
          </a:p>
          <a:p>
            <a:pPr rtl="0" fontAlgn="base">
              <a:buFont typeface="+mj-lt"/>
              <a:buAutoNum type="arabicPeriod" startAt="4"/>
            </a:pPr>
            <a:r>
              <a:rPr lang="en-US" sz="2000" b="1" i="0">
                <a:effectLst/>
                <a:highlight>
                  <a:srgbClr val="FFFFFF"/>
                </a:highlight>
                <a:latin typeface="Times New Roman" panose="02020603050405020304" pitchFamily="18" charset="0"/>
              </a:rPr>
              <a:t>Continuous Evaluation:</a:t>
            </a:r>
            <a:r>
              <a:rPr lang="en-US" sz="2000" b="0" i="0">
                <a:effectLst/>
                <a:highlight>
                  <a:srgbClr val="FFFFFF"/>
                </a:highlight>
                <a:latin typeface="Times New Roman" panose="02020603050405020304" pitchFamily="18" charset="0"/>
              </a:rPr>
              <a:t> </a:t>
            </a:r>
          </a:p>
          <a:p>
            <a:pPr rtl="0" fontAlgn="base">
              <a:buFont typeface="Arial" panose="020B0604020202020204" pitchFamily="34" charset="0"/>
              <a:buChar char="•"/>
            </a:pPr>
            <a:r>
              <a:rPr lang="en-US" sz="2000" b="0" i="0">
                <a:effectLst/>
                <a:highlight>
                  <a:srgbClr val="FFFFFF"/>
                </a:highlight>
                <a:latin typeface="Times New Roman" panose="02020603050405020304" pitchFamily="18" charset="0"/>
              </a:rPr>
              <a:t>Regular assessments and adjustments based on feedback and performance data. </a:t>
            </a:r>
          </a:p>
          <a:p>
            <a:endParaRPr lang="en-US" sz="2000"/>
          </a:p>
        </p:txBody>
      </p:sp>
      <p:pic>
        <p:nvPicPr>
          <p:cNvPr id="5" name="Picture 4" descr="Person holding a puzzle piece">
            <a:extLst>
              <a:ext uri="{FF2B5EF4-FFF2-40B4-BE49-F238E27FC236}">
                <a16:creationId xmlns:a16="http://schemas.microsoft.com/office/drawing/2014/main" id="{1DF468FE-9BF1-E22F-EB78-039EFE16144F}"/>
              </a:ext>
            </a:extLst>
          </p:cNvPr>
          <p:cNvPicPr>
            <a:picLocks noChangeAspect="1"/>
          </p:cNvPicPr>
          <p:nvPr/>
        </p:nvPicPr>
        <p:blipFill rotWithShape="1">
          <a:blip r:embed="rId2"/>
          <a:srcRect l="23856" r="23530" b="-2"/>
          <a:stretch/>
        </p:blipFill>
        <p:spPr>
          <a:xfrm>
            <a:off x="6857797" y="0"/>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494654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DD300-1724-54C9-E41C-F3E82E01CB0E}"/>
              </a:ext>
            </a:extLst>
          </p:cNvPr>
          <p:cNvSpPr>
            <a:spLocks noGrp="1"/>
          </p:cNvSpPr>
          <p:nvPr>
            <p:ph type="title"/>
          </p:nvPr>
        </p:nvSpPr>
        <p:spPr>
          <a:xfrm>
            <a:off x="260230" y="-184415"/>
            <a:ext cx="10515600" cy="1325563"/>
          </a:xfrm>
        </p:spPr>
        <p:txBody>
          <a:bodyPr>
            <a:normAutofit/>
          </a:bodyPr>
          <a:lstStyle/>
          <a:p>
            <a:pPr algn="r"/>
            <a:r>
              <a:rPr lang="en-US" sz="3200" b="1" dirty="0">
                <a:solidFill>
                  <a:srgbClr val="000000"/>
                </a:solidFill>
                <a:highlight>
                  <a:srgbClr val="FFFFFF"/>
                </a:highlight>
                <a:latin typeface="Times New Roman" panose="02020603050405020304" pitchFamily="18" charset="0"/>
              </a:rPr>
              <a:t>Hudson’s refined Just Culture Model (Gain, 2004):</a:t>
            </a:r>
            <a:endParaRPr lang="en-US" sz="3200" dirty="0"/>
          </a:p>
        </p:txBody>
      </p:sp>
      <p:sp>
        <p:nvSpPr>
          <p:cNvPr id="3" name="Content Placeholder 2">
            <a:extLst>
              <a:ext uri="{FF2B5EF4-FFF2-40B4-BE49-F238E27FC236}">
                <a16:creationId xmlns:a16="http://schemas.microsoft.com/office/drawing/2014/main" id="{38C8293D-44A9-49DE-376B-D3F3F84D11C2}"/>
              </a:ext>
            </a:extLst>
          </p:cNvPr>
          <p:cNvSpPr>
            <a:spLocks noGrp="1"/>
          </p:cNvSpPr>
          <p:nvPr>
            <p:ph idx="1"/>
          </p:nvPr>
        </p:nvSpPr>
        <p:spPr>
          <a:xfrm>
            <a:off x="404609" y="866274"/>
            <a:ext cx="2496805" cy="5239578"/>
          </a:xfrm>
        </p:spPr>
        <p:txBody>
          <a:bodyPr>
            <a:normAutofit fontScale="92500"/>
          </a:bodyPr>
          <a:lstStyle/>
          <a:p>
            <a:r>
              <a:rPr lang="en-US" sz="2400" dirty="0"/>
              <a:t>Hudson's model operationalizes the Just Culture principles by providing clear guidance on actions to take for different types of violations, ensuring that responses are consistent, fair, and aimed at improving overall safety and performance.</a:t>
            </a:r>
          </a:p>
        </p:txBody>
      </p:sp>
      <p:pic>
        <p:nvPicPr>
          <p:cNvPr id="7" name="Picture 6">
            <a:extLst>
              <a:ext uri="{FF2B5EF4-FFF2-40B4-BE49-F238E27FC236}">
                <a16:creationId xmlns:a16="http://schemas.microsoft.com/office/drawing/2014/main" id="{1D1BA686-FAE8-9B61-70CE-283C50EA2E12}"/>
              </a:ext>
            </a:extLst>
          </p:cNvPr>
          <p:cNvPicPr>
            <a:picLocks noChangeAspect="1"/>
          </p:cNvPicPr>
          <p:nvPr/>
        </p:nvPicPr>
        <p:blipFill>
          <a:blip r:embed="rId2"/>
          <a:stretch>
            <a:fillRect/>
          </a:stretch>
        </p:blipFill>
        <p:spPr>
          <a:xfrm>
            <a:off x="2901414" y="752148"/>
            <a:ext cx="9290586" cy="6127611"/>
          </a:xfrm>
          <a:prstGeom prst="rect">
            <a:avLst/>
          </a:prstGeom>
        </p:spPr>
      </p:pic>
    </p:spTree>
    <p:extLst>
      <p:ext uri="{BB962C8B-B14F-4D97-AF65-F5344CB8AC3E}">
        <p14:creationId xmlns:p14="http://schemas.microsoft.com/office/powerpoint/2010/main" val="526988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3D pattern of ring shapes connected by lines">
            <a:extLst>
              <a:ext uri="{FF2B5EF4-FFF2-40B4-BE49-F238E27FC236}">
                <a16:creationId xmlns:a16="http://schemas.microsoft.com/office/drawing/2014/main" id="{7632B61F-F207-4A59-7197-26DE492D4F0C}"/>
              </a:ext>
            </a:extLst>
          </p:cNvPr>
          <p:cNvPicPr>
            <a:picLocks noChangeAspect="1"/>
          </p:cNvPicPr>
          <p:nvPr/>
        </p:nvPicPr>
        <p:blipFill rotWithShape="1">
          <a:blip r:embed="rId2"/>
          <a:srcRect l="8667" r="41390"/>
          <a:stretch/>
        </p:blipFill>
        <p:spPr>
          <a:xfrm>
            <a:off x="6103027" y="10"/>
            <a:ext cx="6088971" cy="6857990"/>
          </a:xfrm>
          <a:prstGeom prst="rect">
            <a:avLst/>
          </a:prstGeom>
        </p:spPr>
      </p:pic>
      <p:sp useBgFill="1">
        <p:nvSpPr>
          <p:cNvPr id="21" name="Rectangle 2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A48B8C-11B1-20DC-3138-2D87DB985946}"/>
              </a:ext>
            </a:extLst>
          </p:cNvPr>
          <p:cNvSpPr>
            <a:spLocks noGrp="1"/>
          </p:cNvSpPr>
          <p:nvPr>
            <p:ph type="title"/>
          </p:nvPr>
        </p:nvSpPr>
        <p:spPr>
          <a:xfrm>
            <a:off x="761801" y="328512"/>
            <a:ext cx="4778387" cy="1628970"/>
          </a:xfrm>
        </p:spPr>
        <p:txBody>
          <a:bodyPr anchor="ctr">
            <a:normAutofit/>
          </a:bodyPr>
          <a:lstStyle/>
          <a:p>
            <a:r>
              <a:rPr lang="en-US" sz="4000"/>
              <a:t>Summing UP</a:t>
            </a:r>
          </a:p>
        </p:txBody>
      </p:sp>
      <p:sp>
        <p:nvSpPr>
          <p:cNvPr id="3" name="Content Placeholder 2">
            <a:extLst>
              <a:ext uri="{FF2B5EF4-FFF2-40B4-BE49-F238E27FC236}">
                <a16:creationId xmlns:a16="http://schemas.microsoft.com/office/drawing/2014/main" id="{77143BD5-3FF2-CB4F-2C98-DB2ED767CC94}"/>
              </a:ext>
            </a:extLst>
          </p:cNvPr>
          <p:cNvSpPr>
            <a:spLocks noGrp="1"/>
          </p:cNvSpPr>
          <p:nvPr>
            <p:ph idx="1"/>
          </p:nvPr>
        </p:nvSpPr>
        <p:spPr>
          <a:xfrm>
            <a:off x="761801" y="2884929"/>
            <a:ext cx="4659756" cy="3374137"/>
          </a:xfrm>
        </p:spPr>
        <p:txBody>
          <a:bodyPr anchor="ctr">
            <a:normAutofit/>
          </a:bodyPr>
          <a:lstStyle/>
          <a:p>
            <a:r>
              <a:rPr lang="en-US" sz="2000" dirty="0"/>
              <a:t>Just Culture is essential for creating a safe, transparent, and accountable organizational environment. The learning curve reflects the organization's journey from initial awareness to fully embedding Just Culture principles, ultimately leading to enhanced safety, performance, and employee morale (Hudson, 2004).</a:t>
            </a:r>
          </a:p>
        </p:txBody>
      </p:sp>
    </p:spTree>
    <p:extLst>
      <p:ext uri="{BB962C8B-B14F-4D97-AF65-F5344CB8AC3E}">
        <p14:creationId xmlns:p14="http://schemas.microsoft.com/office/powerpoint/2010/main" val="40481645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TotalTime>
  <Words>588</Words>
  <Application>Microsoft Office PowerPoint</Application>
  <PresentationFormat>Widescreen</PresentationFormat>
  <Paragraphs>52</Paragraphs>
  <Slides>10</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Aptos</vt:lpstr>
      <vt:lpstr>Aptos Display</vt:lpstr>
      <vt:lpstr>Arial</vt:lpstr>
      <vt:lpstr>Segoe UI</vt:lpstr>
      <vt:lpstr>Times New Roman</vt:lpstr>
      <vt:lpstr>WordVisi_MSFontService</vt:lpstr>
      <vt:lpstr>WordVisiCarriageReturn_MSFontService</vt:lpstr>
      <vt:lpstr>Office Theme</vt:lpstr>
      <vt:lpstr>Establishing a Just, Learning Culture  Shane Tinsley   July 13, 2024   CSD 380: DevOps 9.2  Dr. Joseph Issa    </vt:lpstr>
      <vt:lpstr>What is a Just Culture?</vt:lpstr>
      <vt:lpstr>The Learning Curve Concept </vt:lpstr>
      <vt:lpstr>Phases of the Learning Curve (Page, 2007): </vt:lpstr>
      <vt:lpstr>Time and Effort Required (Paige, 2007):</vt:lpstr>
      <vt:lpstr>Key Challenges (Gain, 2004):</vt:lpstr>
      <vt:lpstr>Best Practices for Implementation (Page, 2007):</vt:lpstr>
      <vt:lpstr>Hudson’s refined Just Culture Model (Gain, 2004):</vt:lpstr>
      <vt:lpstr>Summing UP</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Shane Tinsley</dc:creator>
  <cp:lastModifiedBy>Shane Tinsley</cp:lastModifiedBy>
  <cp:revision>1</cp:revision>
  <dcterms:created xsi:type="dcterms:W3CDTF">2024-07-15T01:41:37Z</dcterms:created>
  <dcterms:modified xsi:type="dcterms:W3CDTF">2024-07-15T02:40:31Z</dcterms:modified>
</cp:coreProperties>
</file>

<file path=docProps/thumbnail.jpeg>
</file>